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2" r:id="rId4"/>
    <p:sldId id="257" r:id="rId5"/>
    <p:sldId id="256" r:id="rId6"/>
    <p:sldId id="266" r:id="rId7"/>
    <p:sldId id="258" r:id="rId8"/>
    <p:sldId id="264" r:id="rId9"/>
    <p:sldId id="265" r:id="rId10"/>
    <p:sldId id="267" r:id="rId11"/>
    <p:sldId id="269"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well Horner" initials="MH" lastIdx="18" clrIdx="0">
    <p:extLst>
      <p:ext uri="{19B8F6BF-5375-455C-9EA6-DF929625EA0E}">
        <p15:presenceInfo xmlns:p15="http://schemas.microsoft.com/office/powerpoint/2012/main" userId="S-1-5-21-2510641317-1238086002-3281934144-33077" providerId="AD"/>
      </p:ext>
    </p:extLst>
  </p:cmAuthor>
  <p:cmAuthor id="2" name="Stephanie Atkinson" initials="SA" lastIdx="8" clrIdx="1">
    <p:extLst>
      <p:ext uri="{19B8F6BF-5375-455C-9EA6-DF929625EA0E}">
        <p15:presenceInfo xmlns:p15="http://schemas.microsoft.com/office/powerpoint/2012/main" userId="S-1-5-21-2510641317-1238086002-3281934144-166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p:scale>
          <a:sx n="40" d="100"/>
          <a:sy n="40" d="100"/>
        </p:scale>
        <p:origin x="179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D6FCC8-0BAC-474F-A57A-97607C2D6C3A}"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2978416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6FCC8-0BAC-474F-A57A-97607C2D6C3A}"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72870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6FCC8-0BAC-474F-A57A-97607C2D6C3A}"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165868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6FCC8-0BAC-474F-A57A-97607C2D6C3A}"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166236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D6FCC8-0BAC-474F-A57A-97607C2D6C3A}"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36605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D6FCC8-0BAC-474F-A57A-97607C2D6C3A}"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340139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D6FCC8-0BAC-474F-A57A-97607C2D6C3A}" type="datetimeFigureOut">
              <a:rPr lang="en-GB" smtClean="0"/>
              <a:t>03/10/2023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366816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D6FCC8-0BAC-474F-A57A-97607C2D6C3A}" type="datetimeFigureOut">
              <a:rPr lang="en-GB" smtClean="0"/>
              <a:t>03/10/2023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364045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6FCC8-0BAC-474F-A57A-97607C2D6C3A}" type="datetimeFigureOut">
              <a:rPr lang="en-GB" smtClean="0"/>
              <a:t>03/10/2023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260893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D6FCC8-0BAC-474F-A57A-97607C2D6C3A}"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276868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D6FCC8-0BAC-474F-A57A-97607C2D6C3A}"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98B6EC-DC18-485E-97B1-D086C6A8D310}" type="slidenum">
              <a:rPr lang="en-GB" smtClean="0"/>
              <a:t>‹#›</a:t>
            </a:fld>
            <a:endParaRPr lang="en-GB"/>
          </a:p>
        </p:txBody>
      </p:sp>
    </p:spTree>
    <p:extLst>
      <p:ext uri="{BB962C8B-B14F-4D97-AF65-F5344CB8AC3E}">
        <p14:creationId xmlns:p14="http://schemas.microsoft.com/office/powerpoint/2010/main" val="268736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6FCC8-0BAC-474F-A57A-97607C2D6C3A}" type="datetimeFigureOut">
              <a:rPr lang="en-GB" smtClean="0"/>
              <a:t>03/10/2023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8B6EC-DC18-485E-97B1-D086C6A8D310}" type="slidenum">
              <a:rPr lang="en-GB" smtClean="0"/>
              <a:t>‹#›</a:t>
            </a:fld>
            <a:endParaRPr lang="en-GB"/>
          </a:p>
        </p:txBody>
      </p:sp>
    </p:spTree>
    <p:extLst>
      <p:ext uri="{BB962C8B-B14F-4D97-AF65-F5344CB8AC3E}">
        <p14:creationId xmlns:p14="http://schemas.microsoft.com/office/powerpoint/2010/main" val="126894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lowchart: Predefined Process 25">
            <a:extLst>
              <a:ext uri="{FF2B5EF4-FFF2-40B4-BE49-F238E27FC236}">
                <a16:creationId xmlns:a16="http://schemas.microsoft.com/office/drawing/2014/main" id="{97A748F1-28DA-4A34-B1E8-E112446E9005}"/>
              </a:ext>
            </a:extLst>
          </p:cNvPr>
          <p:cNvSpPr/>
          <p:nvPr/>
        </p:nvSpPr>
        <p:spPr>
          <a:xfrm>
            <a:off x="559265" y="2466499"/>
            <a:ext cx="10559584" cy="999472"/>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FM Contracts are the stakeholder responsible for the process of understanding the business needs and developing a performance specification for the customer   </a:t>
            </a:r>
          </a:p>
        </p:txBody>
      </p:sp>
      <p:sp>
        <p:nvSpPr>
          <p:cNvPr id="37" name="Rectangle 36">
            <a:extLst>
              <a:ext uri="{FF2B5EF4-FFF2-40B4-BE49-F238E27FC236}">
                <a16:creationId xmlns:a16="http://schemas.microsoft.com/office/drawing/2014/main" id="{D56A704A-C13A-4BB1-8730-DB2D231AF530}"/>
              </a:ext>
            </a:extLst>
          </p:cNvPr>
          <p:cNvSpPr/>
          <p:nvPr/>
        </p:nvSpPr>
        <p:spPr>
          <a:xfrm>
            <a:off x="6472899" y="4102267"/>
            <a:ext cx="4645950" cy="2322553"/>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E8C2CE1F-6EE4-4510-8B06-AAB727994CFE}"/>
              </a:ext>
            </a:extLst>
          </p:cNvPr>
          <p:cNvSpPr/>
          <p:nvPr/>
        </p:nvSpPr>
        <p:spPr>
          <a:xfrm>
            <a:off x="559265" y="4075937"/>
            <a:ext cx="4645950" cy="2322553"/>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Right 7">
            <a:extLst>
              <a:ext uri="{FF2B5EF4-FFF2-40B4-BE49-F238E27FC236}">
                <a16:creationId xmlns:a16="http://schemas.microsoft.com/office/drawing/2014/main" id="{AAA41A41-9571-47F0-9B32-26459895E787}"/>
              </a:ext>
            </a:extLst>
          </p:cNvPr>
          <p:cNvSpPr/>
          <p:nvPr/>
        </p:nvSpPr>
        <p:spPr>
          <a:xfrm>
            <a:off x="5489808" y="5096789"/>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3A966EE6-C3A4-4339-8FA8-FAAD9308FCB4}"/>
              </a:ext>
            </a:extLst>
          </p:cNvPr>
          <p:cNvSpPr/>
          <p:nvPr/>
        </p:nvSpPr>
        <p:spPr>
          <a:xfrm>
            <a:off x="736512" y="4295275"/>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GB" dirty="0">
                <a:solidFill>
                  <a:schemeClr val="tx1"/>
                </a:solidFill>
              </a:rPr>
              <a:t>Review service strategy </a:t>
            </a:r>
          </a:p>
          <a:p>
            <a:pPr algn="ctr"/>
            <a:r>
              <a:rPr lang="en-GB" dirty="0">
                <a:solidFill>
                  <a:schemeClr val="tx1"/>
                </a:solidFill>
              </a:rPr>
              <a:t>(Including strategic objectives) </a:t>
            </a:r>
          </a:p>
        </p:txBody>
      </p:sp>
      <p:sp>
        <p:nvSpPr>
          <p:cNvPr id="24" name="Rectangle: Rounded Corners 23">
            <a:extLst>
              <a:ext uri="{FF2B5EF4-FFF2-40B4-BE49-F238E27FC236}">
                <a16:creationId xmlns:a16="http://schemas.microsoft.com/office/drawing/2014/main" id="{CA3B1670-BB56-43B6-B88A-2E1F829A1B21}"/>
              </a:ext>
            </a:extLst>
          </p:cNvPr>
          <p:cNvSpPr/>
          <p:nvPr/>
        </p:nvSpPr>
        <p:spPr>
          <a:xfrm>
            <a:off x="6702358" y="3620306"/>
            <a:ext cx="4260645" cy="3272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Develop Specification  </a:t>
            </a:r>
          </a:p>
        </p:txBody>
      </p:sp>
      <p:sp>
        <p:nvSpPr>
          <p:cNvPr id="25" name="Rectangle: Rounded Corners 24">
            <a:extLst>
              <a:ext uri="{FF2B5EF4-FFF2-40B4-BE49-F238E27FC236}">
                <a16:creationId xmlns:a16="http://schemas.microsoft.com/office/drawing/2014/main" id="{918D2C25-9F39-4179-B2C8-D13D65DBA800}"/>
              </a:ext>
            </a:extLst>
          </p:cNvPr>
          <p:cNvSpPr/>
          <p:nvPr/>
        </p:nvSpPr>
        <p:spPr>
          <a:xfrm>
            <a:off x="1218727" y="3593535"/>
            <a:ext cx="3733638" cy="36933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Understand needs   </a:t>
            </a:r>
          </a:p>
        </p:txBody>
      </p:sp>
      <p:sp>
        <p:nvSpPr>
          <p:cNvPr id="2" name="TextBox 1">
            <a:extLst>
              <a:ext uri="{FF2B5EF4-FFF2-40B4-BE49-F238E27FC236}">
                <a16:creationId xmlns:a16="http://schemas.microsoft.com/office/drawing/2014/main" id="{3D772578-ABF6-4FDE-B643-FE0C179209A8}"/>
              </a:ext>
            </a:extLst>
          </p:cNvPr>
          <p:cNvSpPr txBox="1"/>
          <p:nvPr/>
        </p:nvSpPr>
        <p:spPr>
          <a:xfrm>
            <a:off x="1218727" y="-1384771"/>
            <a:ext cx="10508343" cy="584775"/>
          </a:xfrm>
          <a:prstGeom prst="rect">
            <a:avLst/>
          </a:prstGeom>
          <a:noFill/>
        </p:spPr>
        <p:txBody>
          <a:bodyPr wrap="square" rtlCol="0">
            <a:spAutoFit/>
          </a:bodyPr>
          <a:lstStyle/>
          <a:p>
            <a:r>
              <a:rPr lang="en-GB" sz="3200" b="1" dirty="0"/>
              <a:t>Stage 1 Define business needs and develop specification </a:t>
            </a:r>
          </a:p>
        </p:txBody>
      </p:sp>
      <p:sp>
        <p:nvSpPr>
          <p:cNvPr id="23" name="Rectangle: Rounded Corners 22">
            <a:extLst>
              <a:ext uri="{FF2B5EF4-FFF2-40B4-BE49-F238E27FC236}">
                <a16:creationId xmlns:a16="http://schemas.microsoft.com/office/drawing/2014/main" id="{0E79B9E7-F29F-423E-BB90-1F9A74A7F8E5}"/>
              </a:ext>
            </a:extLst>
          </p:cNvPr>
          <p:cNvSpPr/>
          <p:nvPr/>
        </p:nvSpPr>
        <p:spPr>
          <a:xfrm>
            <a:off x="736512" y="4953531"/>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2. Review contract strategy </a:t>
            </a:r>
          </a:p>
          <a:p>
            <a:pPr algn="ctr"/>
            <a:r>
              <a:rPr lang="en-GB" dirty="0">
                <a:solidFill>
                  <a:schemeClr val="tx1"/>
                </a:solidFill>
              </a:rPr>
              <a:t>(Including contract objectives)</a:t>
            </a:r>
          </a:p>
        </p:txBody>
      </p:sp>
      <p:sp>
        <p:nvSpPr>
          <p:cNvPr id="27" name="Rectangle: Rounded Corners 26">
            <a:extLst>
              <a:ext uri="{FF2B5EF4-FFF2-40B4-BE49-F238E27FC236}">
                <a16:creationId xmlns:a16="http://schemas.microsoft.com/office/drawing/2014/main" id="{8AAA8E1F-1F6F-4F85-83C2-7A1B863ECBA0}"/>
              </a:ext>
            </a:extLst>
          </p:cNvPr>
          <p:cNvSpPr/>
          <p:nvPr/>
        </p:nvSpPr>
        <p:spPr>
          <a:xfrm>
            <a:off x="736512" y="5611787"/>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3. Review procurement strategy</a:t>
            </a:r>
          </a:p>
        </p:txBody>
      </p:sp>
      <p:sp>
        <p:nvSpPr>
          <p:cNvPr id="28" name="Rectangle: Rounded Corners 27">
            <a:extLst>
              <a:ext uri="{FF2B5EF4-FFF2-40B4-BE49-F238E27FC236}">
                <a16:creationId xmlns:a16="http://schemas.microsoft.com/office/drawing/2014/main" id="{91537065-282F-4AA6-9AD8-CF9175045581}"/>
              </a:ext>
            </a:extLst>
          </p:cNvPr>
          <p:cNvSpPr/>
          <p:nvPr/>
        </p:nvSpPr>
        <p:spPr>
          <a:xfrm>
            <a:off x="6657984" y="5661353"/>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4. Define scope and service levels</a:t>
            </a:r>
          </a:p>
        </p:txBody>
      </p:sp>
      <p:sp>
        <p:nvSpPr>
          <p:cNvPr id="29" name="Rectangle: Rounded Corners 28">
            <a:extLst>
              <a:ext uri="{FF2B5EF4-FFF2-40B4-BE49-F238E27FC236}">
                <a16:creationId xmlns:a16="http://schemas.microsoft.com/office/drawing/2014/main" id="{1418BA28-6544-48C7-A3C8-97848D56D53C}"/>
              </a:ext>
            </a:extLst>
          </p:cNvPr>
          <p:cNvSpPr/>
          <p:nvPr/>
        </p:nvSpPr>
        <p:spPr>
          <a:xfrm>
            <a:off x="6657984" y="4985965"/>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5. Define performance criteria</a:t>
            </a:r>
          </a:p>
          <a:p>
            <a:pPr algn="ctr"/>
            <a:r>
              <a:rPr lang="en-GB" dirty="0">
                <a:solidFill>
                  <a:schemeClr val="tx1"/>
                </a:solidFill>
              </a:rPr>
              <a:t>(KPIs, PIs, methodology) </a:t>
            </a:r>
          </a:p>
        </p:txBody>
      </p:sp>
      <p:sp>
        <p:nvSpPr>
          <p:cNvPr id="30" name="Rectangle: Rounded Corners 29">
            <a:extLst>
              <a:ext uri="{FF2B5EF4-FFF2-40B4-BE49-F238E27FC236}">
                <a16:creationId xmlns:a16="http://schemas.microsoft.com/office/drawing/2014/main" id="{F010F893-F249-468B-87AF-3711B6A69865}"/>
              </a:ext>
            </a:extLst>
          </p:cNvPr>
          <p:cNvSpPr/>
          <p:nvPr/>
        </p:nvSpPr>
        <p:spPr>
          <a:xfrm>
            <a:off x="6657984" y="4306664"/>
            <a:ext cx="426064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6. Develop specification document </a:t>
            </a:r>
          </a:p>
        </p:txBody>
      </p:sp>
      <p:sp>
        <p:nvSpPr>
          <p:cNvPr id="33" name="Arrow: Right 32">
            <a:extLst>
              <a:ext uri="{FF2B5EF4-FFF2-40B4-BE49-F238E27FC236}">
                <a16:creationId xmlns:a16="http://schemas.microsoft.com/office/drawing/2014/main" id="{BD1597EF-A3E9-41C6-B80F-B8540883F75D}"/>
              </a:ext>
            </a:extLst>
          </p:cNvPr>
          <p:cNvSpPr/>
          <p:nvPr/>
        </p:nvSpPr>
        <p:spPr>
          <a:xfrm rot="5400000">
            <a:off x="3988130" y="1623766"/>
            <a:ext cx="78222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Right 33">
            <a:extLst>
              <a:ext uri="{FF2B5EF4-FFF2-40B4-BE49-F238E27FC236}">
                <a16:creationId xmlns:a16="http://schemas.microsoft.com/office/drawing/2014/main" id="{D8732C75-5D62-4640-8CEC-25E63764E222}"/>
              </a:ext>
            </a:extLst>
          </p:cNvPr>
          <p:cNvSpPr/>
          <p:nvPr/>
        </p:nvSpPr>
        <p:spPr>
          <a:xfrm rot="16200000">
            <a:off x="7054343" y="1609058"/>
            <a:ext cx="782219"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Flowchart: Predefined Process 34">
            <a:extLst>
              <a:ext uri="{FF2B5EF4-FFF2-40B4-BE49-F238E27FC236}">
                <a16:creationId xmlns:a16="http://schemas.microsoft.com/office/drawing/2014/main" id="{CD8788F5-1495-4903-A58D-7BC8D1E3F44A}"/>
              </a:ext>
            </a:extLst>
          </p:cNvPr>
          <p:cNvSpPr/>
          <p:nvPr/>
        </p:nvSpPr>
        <p:spPr>
          <a:xfrm>
            <a:off x="564400" y="150603"/>
            <a:ext cx="10559584" cy="999472"/>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Purchasing/ Category Manager are the stakeholder responsible for managing the tender/ procurement process   </a:t>
            </a:r>
          </a:p>
        </p:txBody>
      </p:sp>
      <p:sp>
        <p:nvSpPr>
          <p:cNvPr id="4" name="Rectangle 3">
            <a:extLst>
              <a:ext uri="{FF2B5EF4-FFF2-40B4-BE49-F238E27FC236}">
                <a16:creationId xmlns:a16="http://schemas.microsoft.com/office/drawing/2014/main" id="{14107629-8CD4-4759-823E-9FCE17C7B1BD}"/>
              </a:ext>
            </a:extLst>
          </p:cNvPr>
          <p:cNvSpPr/>
          <p:nvPr/>
        </p:nvSpPr>
        <p:spPr>
          <a:xfrm>
            <a:off x="564399" y="1339463"/>
            <a:ext cx="3216401" cy="99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Purchasing/ Category Manager </a:t>
            </a:r>
          </a:p>
          <a:p>
            <a:pPr algn="ctr"/>
            <a:r>
              <a:rPr lang="en-GB" sz="1400" dirty="0">
                <a:solidFill>
                  <a:schemeClr val="tx1"/>
                </a:solidFill>
              </a:rPr>
              <a:t>make formal request to FM Contracts Department for specification and performance criteria</a:t>
            </a:r>
          </a:p>
          <a:p>
            <a:pPr algn="ctr"/>
            <a:endParaRPr lang="en-GB" sz="1400" dirty="0"/>
          </a:p>
        </p:txBody>
      </p:sp>
      <p:sp>
        <p:nvSpPr>
          <p:cNvPr id="20" name="Rectangle 19">
            <a:extLst>
              <a:ext uri="{FF2B5EF4-FFF2-40B4-BE49-F238E27FC236}">
                <a16:creationId xmlns:a16="http://schemas.microsoft.com/office/drawing/2014/main" id="{EFF42EC9-9472-4F01-B1A5-ECBDE6D9C74E}"/>
              </a:ext>
            </a:extLst>
          </p:cNvPr>
          <p:cNvSpPr/>
          <p:nvPr/>
        </p:nvSpPr>
        <p:spPr>
          <a:xfrm>
            <a:off x="8289956" y="1314542"/>
            <a:ext cx="2834027" cy="99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FM Contracts submit specification and performance criteria to Purchasing/ Category Manager</a:t>
            </a:r>
            <a:endParaRPr lang="en-GB" sz="1400" dirty="0"/>
          </a:p>
        </p:txBody>
      </p:sp>
      <p:sp>
        <p:nvSpPr>
          <p:cNvPr id="3" name="TextBox 2">
            <a:extLst>
              <a:ext uri="{FF2B5EF4-FFF2-40B4-BE49-F238E27FC236}">
                <a16:creationId xmlns:a16="http://schemas.microsoft.com/office/drawing/2014/main" id="{CAC9B4C7-1C50-4311-A772-1FB2C4A9923E}"/>
              </a:ext>
            </a:extLst>
          </p:cNvPr>
          <p:cNvSpPr txBox="1"/>
          <p:nvPr/>
        </p:nvSpPr>
        <p:spPr>
          <a:xfrm>
            <a:off x="1156953" y="-918011"/>
            <a:ext cx="10290933" cy="923330"/>
          </a:xfrm>
          <a:prstGeom prst="rect">
            <a:avLst/>
          </a:prstGeom>
          <a:noFill/>
        </p:spPr>
        <p:txBody>
          <a:bodyPr wrap="square" rtlCol="0">
            <a:spAutoFit/>
          </a:bodyPr>
          <a:lstStyle/>
          <a:p>
            <a:r>
              <a:rPr lang="en-GB" dirty="0"/>
              <a:t>We work closely with the Purchasing Department to define business needs and develop an appropriate technical specification. We do this by reviewing all the strategic information available to ascertain scope, service levels and performance criteria. </a:t>
            </a:r>
          </a:p>
        </p:txBody>
      </p:sp>
    </p:spTree>
    <p:extLst>
      <p:ext uri="{BB962C8B-B14F-4D97-AF65-F5344CB8AC3E}">
        <p14:creationId xmlns:p14="http://schemas.microsoft.com/office/powerpoint/2010/main" val="366193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5787" y="-672955"/>
            <a:ext cx="8665029" cy="584775"/>
          </a:xfrm>
          <a:prstGeom prst="rect">
            <a:avLst/>
          </a:prstGeom>
          <a:noFill/>
        </p:spPr>
        <p:txBody>
          <a:bodyPr wrap="square" rtlCol="0">
            <a:spAutoFit/>
          </a:bodyPr>
          <a:lstStyle/>
          <a:p>
            <a:pPr algn="ctr"/>
            <a:r>
              <a:rPr lang="en-GB" sz="3200" b="1" dirty="0"/>
              <a:t>Stage 10 Supplier Relationship Management </a:t>
            </a:r>
          </a:p>
        </p:txBody>
      </p:sp>
      <p:sp>
        <p:nvSpPr>
          <p:cNvPr id="27" name="Flowchart: Process 26">
            <a:extLst>
              <a:ext uri="{FF2B5EF4-FFF2-40B4-BE49-F238E27FC236}">
                <a16:creationId xmlns:a16="http://schemas.microsoft.com/office/drawing/2014/main" id="{AA7C05A7-C997-465C-847F-FFA25A0D7234}"/>
              </a:ext>
            </a:extLst>
          </p:cNvPr>
          <p:cNvSpPr/>
          <p:nvPr/>
        </p:nvSpPr>
        <p:spPr>
          <a:xfrm>
            <a:off x="605872" y="1413104"/>
            <a:ext cx="2239311" cy="455715"/>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Stakeholder needs</a:t>
            </a:r>
          </a:p>
        </p:txBody>
      </p:sp>
      <p:sp>
        <p:nvSpPr>
          <p:cNvPr id="28" name="Flowchart: Process 27">
            <a:extLst>
              <a:ext uri="{FF2B5EF4-FFF2-40B4-BE49-F238E27FC236}">
                <a16:creationId xmlns:a16="http://schemas.microsoft.com/office/drawing/2014/main" id="{9B4C4A7F-8972-4E70-AE2F-353CEE59904D}"/>
              </a:ext>
            </a:extLst>
          </p:cNvPr>
          <p:cNvSpPr/>
          <p:nvPr/>
        </p:nvSpPr>
        <p:spPr>
          <a:xfrm>
            <a:off x="3444673" y="1561825"/>
            <a:ext cx="2450745" cy="148122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Management Resolution</a:t>
            </a:r>
          </a:p>
        </p:txBody>
      </p:sp>
      <p:sp>
        <p:nvSpPr>
          <p:cNvPr id="29" name="Flowchart: Process 28">
            <a:extLst>
              <a:ext uri="{FF2B5EF4-FFF2-40B4-BE49-F238E27FC236}">
                <a16:creationId xmlns:a16="http://schemas.microsoft.com/office/drawing/2014/main" id="{90483331-E535-4E21-9396-4FE923AFDB79}"/>
              </a:ext>
            </a:extLst>
          </p:cNvPr>
          <p:cNvSpPr/>
          <p:nvPr/>
        </p:nvSpPr>
        <p:spPr>
          <a:xfrm>
            <a:off x="3483987" y="3822360"/>
            <a:ext cx="2450745" cy="148123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 Management</a:t>
            </a:r>
          </a:p>
        </p:txBody>
      </p:sp>
      <p:sp>
        <p:nvSpPr>
          <p:cNvPr id="30" name="Flowchart: Process 29">
            <a:extLst>
              <a:ext uri="{FF2B5EF4-FFF2-40B4-BE49-F238E27FC236}">
                <a16:creationId xmlns:a16="http://schemas.microsoft.com/office/drawing/2014/main" id="{12B4E2AB-36F1-41BF-9E77-65F28782459F}"/>
              </a:ext>
            </a:extLst>
          </p:cNvPr>
          <p:cNvSpPr/>
          <p:nvPr/>
        </p:nvSpPr>
        <p:spPr>
          <a:xfrm>
            <a:off x="6537581" y="3822379"/>
            <a:ext cx="2450744" cy="148121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Service </a:t>
            </a:r>
            <a:r>
              <a:rPr lang="en-US" dirty="0" err="1">
                <a:solidFill>
                  <a:schemeClr val="tx1"/>
                </a:solidFill>
              </a:rPr>
              <a:t>Realisation</a:t>
            </a:r>
            <a:endParaRPr lang="en-US" dirty="0">
              <a:solidFill>
                <a:schemeClr val="tx1"/>
              </a:solidFill>
            </a:endParaRPr>
          </a:p>
          <a:p>
            <a:pPr algn="ctr"/>
            <a:r>
              <a:rPr lang="en-US" sz="1100" dirty="0">
                <a:solidFill>
                  <a:schemeClr val="tx1"/>
                </a:solidFill>
              </a:rPr>
              <a:t>(Actual quality of service received)</a:t>
            </a:r>
          </a:p>
          <a:p>
            <a:pPr algn="ctr"/>
            <a:endParaRPr lang="en-US" dirty="0">
              <a:solidFill>
                <a:schemeClr val="tx1"/>
              </a:solidFill>
            </a:endParaRPr>
          </a:p>
        </p:txBody>
      </p:sp>
      <p:cxnSp>
        <p:nvCxnSpPr>
          <p:cNvPr id="31" name="Straight Arrow Connector 30">
            <a:extLst>
              <a:ext uri="{FF2B5EF4-FFF2-40B4-BE49-F238E27FC236}">
                <a16:creationId xmlns:a16="http://schemas.microsoft.com/office/drawing/2014/main" id="{7EAC9668-C6DE-486F-833B-68ABD850570D}"/>
              </a:ext>
            </a:extLst>
          </p:cNvPr>
          <p:cNvCxnSpPr>
            <a:cxnSpLocks/>
          </p:cNvCxnSpPr>
          <p:nvPr/>
        </p:nvCxnSpPr>
        <p:spPr>
          <a:xfrm flipH="1">
            <a:off x="8988325" y="4228913"/>
            <a:ext cx="734814"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32" name="Flowchart: Process 31">
            <a:extLst>
              <a:ext uri="{FF2B5EF4-FFF2-40B4-BE49-F238E27FC236}">
                <a16:creationId xmlns:a16="http://schemas.microsoft.com/office/drawing/2014/main" id="{7DFBB0A1-F50C-4B6E-8A9E-68B5EF2C91F6}"/>
              </a:ext>
            </a:extLst>
          </p:cNvPr>
          <p:cNvSpPr/>
          <p:nvPr/>
        </p:nvSpPr>
        <p:spPr>
          <a:xfrm>
            <a:off x="9813420" y="4740560"/>
            <a:ext cx="2266389" cy="451031"/>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Stakeholder satisfaction </a:t>
            </a:r>
          </a:p>
        </p:txBody>
      </p:sp>
      <p:sp>
        <p:nvSpPr>
          <p:cNvPr id="36" name="Rectangle: Rounded Corners 35">
            <a:extLst>
              <a:ext uri="{FF2B5EF4-FFF2-40B4-BE49-F238E27FC236}">
                <a16:creationId xmlns:a16="http://schemas.microsoft.com/office/drawing/2014/main" id="{AF3E3345-8F89-4683-8FA4-FF1A14F61A35}"/>
              </a:ext>
            </a:extLst>
          </p:cNvPr>
          <p:cNvSpPr/>
          <p:nvPr/>
        </p:nvSpPr>
        <p:spPr>
          <a:xfrm>
            <a:off x="1241435" y="3822360"/>
            <a:ext cx="1448443" cy="148123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People</a:t>
            </a:r>
          </a:p>
          <a:p>
            <a:pPr algn="ctr"/>
            <a:r>
              <a:rPr lang="en-GB" sz="1400" dirty="0">
                <a:solidFill>
                  <a:schemeClr val="tx1"/>
                </a:solidFill>
              </a:rPr>
              <a:t>Technology</a:t>
            </a:r>
          </a:p>
          <a:p>
            <a:pPr algn="ctr"/>
            <a:r>
              <a:rPr lang="en-GB" sz="1400" dirty="0">
                <a:solidFill>
                  <a:schemeClr val="tx1"/>
                </a:solidFill>
              </a:rPr>
              <a:t>Process</a:t>
            </a:r>
          </a:p>
          <a:p>
            <a:pPr algn="ctr"/>
            <a:r>
              <a:rPr lang="en-GB" sz="1400" dirty="0">
                <a:solidFill>
                  <a:schemeClr val="tx1"/>
                </a:solidFill>
              </a:rPr>
              <a:t>Finance</a:t>
            </a:r>
          </a:p>
          <a:p>
            <a:pPr algn="ctr"/>
            <a:r>
              <a:rPr lang="en-GB" sz="1400" dirty="0">
                <a:solidFill>
                  <a:schemeClr val="tx1"/>
                </a:solidFill>
              </a:rPr>
              <a:t>Equipment </a:t>
            </a:r>
          </a:p>
        </p:txBody>
      </p:sp>
      <p:sp>
        <p:nvSpPr>
          <p:cNvPr id="37" name="Rectangle 36">
            <a:extLst>
              <a:ext uri="{FF2B5EF4-FFF2-40B4-BE49-F238E27FC236}">
                <a16:creationId xmlns:a16="http://schemas.microsoft.com/office/drawing/2014/main" id="{E7852F67-E8F8-478C-B81E-940CA632364B}"/>
              </a:ext>
            </a:extLst>
          </p:cNvPr>
          <p:cNvSpPr/>
          <p:nvPr/>
        </p:nvSpPr>
        <p:spPr>
          <a:xfrm>
            <a:off x="6557652" y="1563509"/>
            <a:ext cx="2450744" cy="15233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Communication and evaluation </a:t>
            </a:r>
          </a:p>
        </p:txBody>
      </p:sp>
      <p:cxnSp>
        <p:nvCxnSpPr>
          <p:cNvPr id="40" name="Straight Arrow Connector 39">
            <a:extLst>
              <a:ext uri="{FF2B5EF4-FFF2-40B4-BE49-F238E27FC236}">
                <a16:creationId xmlns:a16="http://schemas.microsoft.com/office/drawing/2014/main" id="{19787658-9E8E-48A4-ADD4-5DAC9AC0F1AE}"/>
              </a:ext>
            </a:extLst>
          </p:cNvPr>
          <p:cNvCxnSpPr>
            <a:cxnSpLocks/>
            <a:stCxn id="36" idx="3"/>
            <a:endCxn id="29" idx="1"/>
          </p:cNvCxnSpPr>
          <p:nvPr/>
        </p:nvCxnSpPr>
        <p:spPr>
          <a:xfrm>
            <a:off x="2689878" y="4562977"/>
            <a:ext cx="79410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Arrow: Down 41">
            <a:extLst>
              <a:ext uri="{FF2B5EF4-FFF2-40B4-BE49-F238E27FC236}">
                <a16:creationId xmlns:a16="http://schemas.microsoft.com/office/drawing/2014/main" id="{1B1FD65E-AA1D-41AF-B503-3B3D815230B4}"/>
              </a:ext>
            </a:extLst>
          </p:cNvPr>
          <p:cNvSpPr/>
          <p:nvPr/>
        </p:nvSpPr>
        <p:spPr>
          <a:xfrm rot="5400000">
            <a:off x="5960770" y="213474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Arrow: Down 45">
            <a:extLst>
              <a:ext uri="{FF2B5EF4-FFF2-40B4-BE49-F238E27FC236}">
                <a16:creationId xmlns:a16="http://schemas.microsoft.com/office/drawing/2014/main" id="{9485639B-01AE-474F-9F48-5D967B86CBA8}"/>
              </a:ext>
            </a:extLst>
          </p:cNvPr>
          <p:cNvSpPr/>
          <p:nvPr/>
        </p:nvSpPr>
        <p:spPr>
          <a:xfrm rot="10800000">
            <a:off x="7652296" y="323165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Arrow: Down 46">
            <a:extLst>
              <a:ext uri="{FF2B5EF4-FFF2-40B4-BE49-F238E27FC236}">
                <a16:creationId xmlns:a16="http://schemas.microsoft.com/office/drawing/2014/main" id="{4AF90B9D-6140-4090-AE48-6543D06A8CD9}"/>
              </a:ext>
            </a:extLst>
          </p:cNvPr>
          <p:cNvSpPr/>
          <p:nvPr/>
        </p:nvSpPr>
        <p:spPr>
          <a:xfrm rot="16200000">
            <a:off x="6028624" y="4432555"/>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rrow: Down 47">
            <a:extLst>
              <a:ext uri="{FF2B5EF4-FFF2-40B4-BE49-F238E27FC236}">
                <a16:creationId xmlns:a16="http://schemas.microsoft.com/office/drawing/2014/main" id="{5AE8C1B9-B381-4F67-A71C-6A5ACB308742}"/>
              </a:ext>
            </a:extLst>
          </p:cNvPr>
          <p:cNvSpPr/>
          <p:nvPr/>
        </p:nvSpPr>
        <p:spPr>
          <a:xfrm>
            <a:off x="4593110" y="323165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Flowchart: Predefined Process 50">
            <a:extLst>
              <a:ext uri="{FF2B5EF4-FFF2-40B4-BE49-F238E27FC236}">
                <a16:creationId xmlns:a16="http://schemas.microsoft.com/office/drawing/2014/main" id="{B2436B34-C5CC-45B0-A9F7-130ED16B1765}"/>
              </a:ext>
            </a:extLst>
          </p:cNvPr>
          <p:cNvSpPr/>
          <p:nvPr/>
        </p:nvSpPr>
        <p:spPr>
          <a:xfrm>
            <a:off x="627050" y="2030073"/>
            <a:ext cx="2196956" cy="607941"/>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solidFill>
                  <a:schemeClr val="tx1"/>
                </a:solidFill>
              </a:rPr>
              <a:t>Stage 9</a:t>
            </a:r>
          </a:p>
          <a:p>
            <a:pPr algn="ctr"/>
            <a:r>
              <a:rPr lang="en-GB" sz="1200" dirty="0">
                <a:solidFill>
                  <a:schemeClr val="tx1"/>
                </a:solidFill>
              </a:rPr>
              <a:t>Supplier Development Process</a:t>
            </a:r>
          </a:p>
        </p:txBody>
      </p:sp>
      <p:cxnSp>
        <p:nvCxnSpPr>
          <p:cNvPr id="53" name="Straight Arrow Connector 52">
            <a:extLst>
              <a:ext uri="{FF2B5EF4-FFF2-40B4-BE49-F238E27FC236}">
                <a16:creationId xmlns:a16="http://schemas.microsoft.com/office/drawing/2014/main" id="{6109AB1F-C497-4679-95E1-97EE907F0614}"/>
              </a:ext>
            </a:extLst>
          </p:cNvPr>
          <p:cNvCxnSpPr>
            <a:cxnSpLocks/>
          </p:cNvCxnSpPr>
          <p:nvPr/>
        </p:nvCxnSpPr>
        <p:spPr>
          <a:xfrm>
            <a:off x="2824006" y="2352580"/>
            <a:ext cx="603229"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54" name="Flowchart: Predefined Process 53">
            <a:extLst>
              <a:ext uri="{FF2B5EF4-FFF2-40B4-BE49-F238E27FC236}">
                <a16:creationId xmlns:a16="http://schemas.microsoft.com/office/drawing/2014/main" id="{B743F976-911D-4418-9E08-3D900F3B40A3}"/>
              </a:ext>
            </a:extLst>
          </p:cNvPr>
          <p:cNvSpPr/>
          <p:nvPr/>
        </p:nvSpPr>
        <p:spPr>
          <a:xfrm>
            <a:off x="9799178" y="3943811"/>
            <a:ext cx="2280633" cy="570204"/>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Stage 5: </a:t>
            </a:r>
          </a:p>
          <a:p>
            <a:pPr algn="ctr"/>
            <a:r>
              <a:rPr lang="en-GB" sz="1200" dirty="0">
                <a:solidFill>
                  <a:schemeClr val="tx1"/>
                </a:solidFill>
              </a:rPr>
              <a:t>Performance  management process</a:t>
            </a:r>
          </a:p>
        </p:txBody>
      </p:sp>
      <p:sp>
        <p:nvSpPr>
          <p:cNvPr id="56" name="Flowchart: Predefined Process 55">
            <a:extLst>
              <a:ext uri="{FF2B5EF4-FFF2-40B4-BE49-F238E27FC236}">
                <a16:creationId xmlns:a16="http://schemas.microsoft.com/office/drawing/2014/main" id="{25F6A0B6-1035-47F1-8791-67B34277C4CC}"/>
              </a:ext>
            </a:extLst>
          </p:cNvPr>
          <p:cNvSpPr/>
          <p:nvPr/>
        </p:nvSpPr>
        <p:spPr>
          <a:xfrm>
            <a:off x="9723138" y="2006560"/>
            <a:ext cx="2356671" cy="627230"/>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solidFill>
                  <a:schemeClr val="tx1"/>
                </a:solidFill>
              </a:rPr>
              <a:t>Stage 2</a:t>
            </a:r>
          </a:p>
          <a:p>
            <a:pPr algn="ctr"/>
            <a:r>
              <a:rPr lang="en-GB" sz="1200" dirty="0">
                <a:solidFill>
                  <a:schemeClr val="tx1"/>
                </a:solidFill>
              </a:rPr>
              <a:t>Stakeholder management process </a:t>
            </a:r>
          </a:p>
        </p:txBody>
      </p:sp>
      <p:cxnSp>
        <p:nvCxnSpPr>
          <p:cNvPr id="61" name="Straight Arrow Connector 60">
            <a:extLst>
              <a:ext uri="{FF2B5EF4-FFF2-40B4-BE49-F238E27FC236}">
                <a16:creationId xmlns:a16="http://schemas.microsoft.com/office/drawing/2014/main" id="{DEA6DCAD-E19C-482E-8948-133BB319E702}"/>
              </a:ext>
            </a:extLst>
          </p:cNvPr>
          <p:cNvCxnSpPr>
            <a:cxnSpLocks/>
          </p:cNvCxnSpPr>
          <p:nvPr/>
        </p:nvCxnSpPr>
        <p:spPr>
          <a:xfrm flipH="1">
            <a:off x="8988324" y="2317622"/>
            <a:ext cx="734814"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13748D4-E72A-496C-81E2-6A6863B048FB}"/>
              </a:ext>
            </a:extLst>
          </p:cNvPr>
          <p:cNvSpPr/>
          <p:nvPr/>
        </p:nvSpPr>
        <p:spPr>
          <a:xfrm>
            <a:off x="1837738" y="-12301"/>
            <a:ext cx="9439828" cy="1200329"/>
          </a:xfrm>
          <a:prstGeom prst="rect">
            <a:avLst/>
          </a:prstGeom>
        </p:spPr>
        <p:txBody>
          <a:bodyPr wrap="square">
            <a:spAutoFit/>
          </a:bodyPr>
          <a:lstStyle/>
          <a:p>
            <a:r>
              <a:rPr lang="en-GB" dirty="0"/>
              <a:t>In the same way we must manage internal stakeholder needs in Stage 4, we must also be receptive to the needs of the supplier as a valued external stakeholder. We must be sympathetic to the issues and challenges they may be facing and consider recommendations for contract improvement</a:t>
            </a:r>
          </a:p>
          <a:p>
            <a:endParaRPr lang="en-GB" dirty="0"/>
          </a:p>
        </p:txBody>
      </p:sp>
    </p:spTree>
    <p:extLst>
      <p:ext uri="{BB962C8B-B14F-4D97-AF65-F5344CB8AC3E}">
        <p14:creationId xmlns:p14="http://schemas.microsoft.com/office/powerpoint/2010/main" val="2926386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41600" y="-739879"/>
            <a:ext cx="6908799" cy="584775"/>
          </a:xfrm>
          <a:prstGeom prst="rect">
            <a:avLst/>
          </a:prstGeom>
          <a:noFill/>
        </p:spPr>
        <p:txBody>
          <a:bodyPr wrap="square" rtlCol="0">
            <a:spAutoFit/>
          </a:bodyPr>
          <a:lstStyle/>
          <a:p>
            <a:pPr algn="ctr"/>
            <a:r>
              <a:rPr lang="en-GB" sz="3200" b="1" dirty="0"/>
              <a:t>Stage 11 Exit and Termination </a:t>
            </a:r>
          </a:p>
        </p:txBody>
      </p:sp>
      <p:sp>
        <p:nvSpPr>
          <p:cNvPr id="2" name="Flowchart: Predefined Process 1">
            <a:extLst>
              <a:ext uri="{FF2B5EF4-FFF2-40B4-BE49-F238E27FC236}">
                <a16:creationId xmlns:a16="http://schemas.microsoft.com/office/drawing/2014/main" id="{7E6BFBD8-DE44-4508-9BBF-38AE7055CC14}"/>
              </a:ext>
            </a:extLst>
          </p:cNvPr>
          <p:cNvSpPr/>
          <p:nvPr/>
        </p:nvSpPr>
        <p:spPr>
          <a:xfrm>
            <a:off x="25400" y="2617218"/>
            <a:ext cx="2380343" cy="914400"/>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3</a:t>
            </a:r>
          </a:p>
          <a:p>
            <a:pPr algn="ctr"/>
            <a:r>
              <a:rPr lang="en-GB" dirty="0">
                <a:solidFill>
                  <a:schemeClr val="tx1"/>
                </a:solidFill>
              </a:rPr>
              <a:t>Contract Administration </a:t>
            </a:r>
          </a:p>
        </p:txBody>
      </p:sp>
      <p:sp>
        <p:nvSpPr>
          <p:cNvPr id="22" name="Flowchart: Process 21">
            <a:extLst>
              <a:ext uri="{FF2B5EF4-FFF2-40B4-BE49-F238E27FC236}">
                <a16:creationId xmlns:a16="http://schemas.microsoft.com/office/drawing/2014/main" id="{32DCBE69-16F5-4013-B869-024172A8150A}"/>
              </a:ext>
            </a:extLst>
          </p:cNvPr>
          <p:cNvSpPr/>
          <p:nvPr/>
        </p:nvSpPr>
        <p:spPr>
          <a:xfrm>
            <a:off x="25400" y="1704223"/>
            <a:ext cx="5863771" cy="721629"/>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Planning</a:t>
            </a:r>
          </a:p>
        </p:txBody>
      </p:sp>
      <p:sp>
        <p:nvSpPr>
          <p:cNvPr id="23" name="Flowchart: Process 22">
            <a:extLst>
              <a:ext uri="{FF2B5EF4-FFF2-40B4-BE49-F238E27FC236}">
                <a16:creationId xmlns:a16="http://schemas.microsoft.com/office/drawing/2014/main" id="{E558AC4A-BCE5-40CA-9354-49DC880275D6}"/>
              </a:ext>
            </a:extLst>
          </p:cNvPr>
          <p:cNvSpPr/>
          <p:nvPr/>
        </p:nvSpPr>
        <p:spPr>
          <a:xfrm>
            <a:off x="6634792" y="1766357"/>
            <a:ext cx="5996313" cy="721629"/>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Implementation </a:t>
            </a:r>
          </a:p>
        </p:txBody>
      </p:sp>
      <p:sp>
        <p:nvSpPr>
          <p:cNvPr id="24" name="Right Arrow 52">
            <a:extLst>
              <a:ext uri="{FF2B5EF4-FFF2-40B4-BE49-F238E27FC236}">
                <a16:creationId xmlns:a16="http://schemas.microsoft.com/office/drawing/2014/main" id="{32621AEF-9197-4F8E-995A-8869A5EDA4B7}"/>
              </a:ext>
            </a:extLst>
          </p:cNvPr>
          <p:cNvSpPr/>
          <p:nvPr/>
        </p:nvSpPr>
        <p:spPr>
          <a:xfrm>
            <a:off x="5945784" y="1766357"/>
            <a:ext cx="632396" cy="67356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 name="Flowchart: Process 2">
            <a:extLst>
              <a:ext uri="{FF2B5EF4-FFF2-40B4-BE49-F238E27FC236}">
                <a16:creationId xmlns:a16="http://schemas.microsoft.com/office/drawing/2014/main" id="{50FE750B-B32C-491E-ABF0-DE35510310D5}"/>
              </a:ext>
            </a:extLst>
          </p:cNvPr>
          <p:cNvSpPr/>
          <p:nvPr/>
        </p:nvSpPr>
        <p:spPr>
          <a:xfrm>
            <a:off x="2848429" y="2714552"/>
            <a:ext cx="3040742"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Identify relevant clauses from the terms and conditions</a:t>
            </a:r>
          </a:p>
          <a:p>
            <a:pPr algn="ctr"/>
            <a:r>
              <a:rPr lang="en-GB" sz="1200" dirty="0">
                <a:solidFill>
                  <a:schemeClr val="tx1"/>
                </a:solidFill>
              </a:rPr>
              <a:t>(E.g. Break clause or dispute resolution)</a:t>
            </a:r>
          </a:p>
        </p:txBody>
      </p:sp>
      <p:sp>
        <p:nvSpPr>
          <p:cNvPr id="26" name="Flowchart: Process 25">
            <a:extLst>
              <a:ext uri="{FF2B5EF4-FFF2-40B4-BE49-F238E27FC236}">
                <a16:creationId xmlns:a16="http://schemas.microsoft.com/office/drawing/2014/main" id="{882EED0C-F147-4564-9366-C64CEC086FC3}"/>
              </a:ext>
            </a:extLst>
          </p:cNvPr>
          <p:cNvSpPr/>
          <p:nvPr/>
        </p:nvSpPr>
        <p:spPr>
          <a:xfrm>
            <a:off x="2848429" y="3959034"/>
            <a:ext cx="3040742"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Define and assign tasks and activities </a:t>
            </a:r>
          </a:p>
        </p:txBody>
      </p:sp>
      <p:sp>
        <p:nvSpPr>
          <p:cNvPr id="33" name="Flowchart: Process 32">
            <a:extLst>
              <a:ext uri="{FF2B5EF4-FFF2-40B4-BE49-F238E27FC236}">
                <a16:creationId xmlns:a16="http://schemas.microsoft.com/office/drawing/2014/main" id="{4CB3285C-E815-4C5F-9140-46AE61FDB387}"/>
              </a:ext>
            </a:extLst>
          </p:cNvPr>
          <p:cNvSpPr/>
          <p:nvPr/>
        </p:nvSpPr>
        <p:spPr>
          <a:xfrm>
            <a:off x="3341914" y="6904212"/>
            <a:ext cx="2547257"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Develop Exit Plan</a:t>
            </a:r>
          </a:p>
        </p:txBody>
      </p:sp>
      <p:sp>
        <p:nvSpPr>
          <p:cNvPr id="34" name="Flowchart: Predefined Process 33">
            <a:extLst>
              <a:ext uri="{FF2B5EF4-FFF2-40B4-BE49-F238E27FC236}">
                <a16:creationId xmlns:a16="http://schemas.microsoft.com/office/drawing/2014/main" id="{31E96665-F99E-48A6-A574-4DD2C0BD0BF3}"/>
              </a:ext>
            </a:extLst>
          </p:cNvPr>
          <p:cNvSpPr/>
          <p:nvPr/>
        </p:nvSpPr>
        <p:spPr>
          <a:xfrm>
            <a:off x="14061" y="3877285"/>
            <a:ext cx="2380343" cy="914399"/>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Stage 2</a:t>
            </a:r>
          </a:p>
          <a:p>
            <a:pPr algn="ctr"/>
            <a:r>
              <a:rPr lang="en-GB" dirty="0">
                <a:solidFill>
                  <a:schemeClr val="tx1"/>
                </a:solidFill>
              </a:rPr>
              <a:t>Stakeholder management </a:t>
            </a:r>
          </a:p>
        </p:txBody>
      </p:sp>
      <p:sp>
        <p:nvSpPr>
          <p:cNvPr id="5" name="Flowchart: Document 4">
            <a:extLst>
              <a:ext uri="{FF2B5EF4-FFF2-40B4-BE49-F238E27FC236}">
                <a16:creationId xmlns:a16="http://schemas.microsoft.com/office/drawing/2014/main" id="{6BE0ED71-4365-4A38-97C2-087A48115A24}"/>
              </a:ext>
            </a:extLst>
          </p:cNvPr>
          <p:cNvSpPr/>
          <p:nvPr/>
        </p:nvSpPr>
        <p:spPr>
          <a:xfrm>
            <a:off x="25400" y="6205705"/>
            <a:ext cx="2598057"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Incumbent supplier de-mobilisation programme</a:t>
            </a:r>
          </a:p>
        </p:txBody>
      </p:sp>
      <p:sp>
        <p:nvSpPr>
          <p:cNvPr id="35" name="Flowchart: Document 34">
            <a:extLst>
              <a:ext uri="{FF2B5EF4-FFF2-40B4-BE49-F238E27FC236}">
                <a16:creationId xmlns:a16="http://schemas.microsoft.com/office/drawing/2014/main" id="{3583BD02-27B5-433E-A9E1-93EE08A0E368}"/>
              </a:ext>
            </a:extLst>
          </p:cNvPr>
          <p:cNvSpPr/>
          <p:nvPr/>
        </p:nvSpPr>
        <p:spPr>
          <a:xfrm>
            <a:off x="25400" y="7325672"/>
            <a:ext cx="2598057"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New supplier mobilisation programme</a:t>
            </a:r>
          </a:p>
        </p:txBody>
      </p:sp>
      <p:cxnSp>
        <p:nvCxnSpPr>
          <p:cNvPr id="7" name="Connector: Elbow 6">
            <a:extLst>
              <a:ext uri="{FF2B5EF4-FFF2-40B4-BE49-F238E27FC236}">
                <a16:creationId xmlns:a16="http://schemas.microsoft.com/office/drawing/2014/main" id="{23BDEE55-D33F-4851-A50B-78247710AC17}"/>
              </a:ext>
            </a:extLst>
          </p:cNvPr>
          <p:cNvCxnSpPr>
            <a:cxnSpLocks/>
            <a:stCxn id="5" idx="3"/>
            <a:endCxn id="33" idx="1"/>
          </p:cNvCxnSpPr>
          <p:nvPr/>
        </p:nvCxnSpPr>
        <p:spPr>
          <a:xfrm>
            <a:off x="2623457" y="6662905"/>
            <a:ext cx="718457" cy="60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FE847D23-A635-4686-A716-625C6D4F6B47}"/>
              </a:ext>
            </a:extLst>
          </p:cNvPr>
          <p:cNvCxnSpPr>
            <a:cxnSpLocks/>
            <a:stCxn id="35" idx="3"/>
            <a:endCxn id="33" idx="1"/>
          </p:cNvCxnSpPr>
          <p:nvPr/>
        </p:nvCxnSpPr>
        <p:spPr>
          <a:xfrm flipV="1">
            <a:off x="2623457" y="7265027"/>
            <a:ext cx="718457" cy="51784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3A6A02EB-A3A2-4C77-A480-821DAF6C9517}"/>
              </a:ext>
            </a:extLst>
          </p:cNvPr>
          <p:cNvCxnSpPr>
            <a:stCxn id="2" idx="3"/>
            <a:endCxn id="3" idx="1"/>
          </p:cNvCxnSpPr>
          <p:nvPr/>
        </p:nvCxnSpPr>
        <p:spPr>
          <a:xfrm>
            <a:off x="2405743" y="3074418"/>
            <a:ext cx="442686" cy="9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F4EDB34-66FB-4C8B-B8AE-BA5F90D45326}"/>
              </a:ext>
            </a:extLst>
          </p:cNvPr>
          <p:cNvCxnSpPr/>
          <p:nvPr/>
        </p:nvCxnSpPr>
        <p:spPr>
          <a:xfrm>
            <a:off x="2406650" y="4334484"/>
            <a:ext cx="442686" cy="9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Flowchart: Process 40">
            <a:extLst>
              <a:ext uri="{FF2B5EF4-FFF2-40B4-BE49-F238E27FC236}">
                <a16:creationId xmlns:a16="http://schemas.microsoft.com/office/drawing/2014/main" id="{AC94FC4E-8441-4F05-ACB5-C03488815E19}"/>
              </a:ext>
            </a:extLst>
          </p:cNvPr>
          <p:cNvSpPr/>
          <p:nvPr/>
        </p:nvSpPr>
        <p:spPr>
          <a:xfrm>
            <a:off x="6634793" y="2740311"/>
            <a:ext cx="3478316"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Monitor project progress </a:t>
            </a:r>
          </a:p>
        </p:txBody>
      </p:sp>
      <p:sp>
        <p:nvSpPr>
          <p:cNvPr id="43" name="Flowchart: Process 42">
            <a:extLst>
              <a:ext uri="{FF2B5EF4-FFF2-40B4-BE49-F238E27FC236}">
                <a16:creationId xmlns:a16="http://schemas.microsoft.com/office/drawing/2014/main" id="{BFE701D6-F9AE-4EFE-8D1A-8F4F68253AC3}"/>
              </a:ext>
            </a:extLst>
          </p:cNvPr>
          <p:cNvSpPr/>
          <p:nvPr/>
        </p:nvSpPr>
        <p:spPr>
          <a:xfrm>
            <a:off x="6634793" y="3776591"/>
            <a:ext cx="3478316"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Stakeholder communication </a:t>
            </a:r>
          </a:p>
        </p:txBody>
      </p:sp>
      <p:sp>
        <p:nvSpPr>
          <p:cNvPr id="44" name="Flowchart: Process 43">
            <a:extLst>
              <a:ext uri="{FF2B5EF4-FFF2-40B4-BE49-F238E27FC236}">
                <a16:creationId xmlns:a16="http://schemas.microsoft.com/office/drawing/2014/main" id="{46B31123-CA4B-4241-B4A5-01DA1AB44CDE}"/>
              </a:ext>
            </a:extLst>
          </p:cNvPr>
          <p:cNvSpPr/>
          <p:nvPr/>
        </p:nvSpPr>
        <p:spPr>
          <a:xfrm>
            <a:off x="6634793" y="4805677"/>
            <a:ext cx="3478316"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Control and manage risk </a:t>
            </a:r>
          </a:p>
        </p:txBody>
      </p:sp>
      <p:sp>
        <p:nvSpPr>
          <p:cNvPr id="45" name="Flowchart: Process 44">
            <a:extLst>
              <a:ext uri="{FF2B5EF4-FFF2-40B4-BE49-F238E27FC236}">
                <a16:creationId xmlns:a16="http://schemas.microsoft.com/office/drawing/2014/main" id="{61115711-1C5F-4D58-B1F4-F6DFFBA8F1D5}"/>
              </a:ext>
            </a:extLst>
          </p:cNvPr>
          <p:cNvSpPr/>
          <p:nvPr/>
        </p:nvSpPr>
        <p:spPr>
          <a:xfrm>
            <a:off x="6634793" y="5841957"/>
            <a:ext cx="3478316"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Management reporting  </a:t>
            </a:r>
          </a:p>
        </p:txBody>
      </p:sp>
      <p:sp>
        <p:nvSpPr>
          <p:cNvPr id="49" name="Flowchart: Process 48">
            <a:extLst>
              <a:ext uri="{FF2B5EF4-FFF2-40B4-BE49-F238E27FC236}">
                <a16:creationId xmlns:a16="http://schemas.microsoft.com/office/drawing/2014/main" id="{05F75214-678D-41FF-AC56-796935CCA30C}"/>
              </a:ext>
            </a:extLst>
          </p:cNvPr>
          <p:cNvSpPr/>
          <p:nvPr/>
        </p:nvSpPr>
        <p:spPr>
          <a:xfrm>
            <a:off x="6647493" y="6866085"/>
            <a:ext cx="3478316"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Residual dispute management and resolution </a:t>
            </a:r>
          </a:p>
          <a:p>
            <a:pPr algn="ctr"/>
            <a:r>
              <a:rPr lang="en-GB" sz="1400" dirty="0">
                <a:solidFill>
                  <a:schemeClr val="tx1"/>
                </a:solidFill>
              </a:rPr>
              <a:t>(With incumbent supplier)</a:t>
            </a:r>
          </a:p>
        </p:txBody>
      </p:sp>
      <p:sp>
        <p:nvSpPr>
          <p:cNvPr id="50" name="Flowchart: Document 49">
            <a:extLst>
              <a:ext uri="{FF2B5EF4-FFF2-40B4-BE49-F238E27FC236}">
                <a16:creationId xmlns:a16="http://schemas.microsoft.com/office/drawing/2014/main" id="{B512A33C-1881-4999-A354-7D3D1125D11F}"/>
              </a:ext>
            </a:extLst>
          </p:cNvPr>
          <p:cNvSpPr/>
          <p:nvPr/>
        </p:nvSpPr>
        <p:spPr>
          <a:xfrm>
            <a:off x="10769599" y="3677915"/>
            <a:ext cx="1752601"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Communications Plan</a:t>
            </a:r>
          </a:p>
        </p:txBody>
      </p:sp>
      <p:cxnSp>
        <p:nvCxnSpPr>
          <p:cNvPr id="15" name="Straight Arrow Connector 14">
            <a:extLst>
              <a:ext uri="{FF2B5EF4-FFF2-40B4-BE49-F238E27FC236}">
                <a16:creationId xmlns:a16="http://schemas.microsoft.com/office/drawing/2014/main" id="{C7929D88-0C5F-402A-A6B0-E82F35E06D49}"/>
              </a:ext>
            </a:extLst>
          </p:cNvPr>
          <p:cNvCxnSpPr>
            <a:cxnSpLocks/>
          </p:cNvCxnSpPr>
          <p:nvPr/>
        </p:nvCxnSpPr>
        <p:spPr>
          <a:xfrm>
            <a:off x="10756899" y="4135115"/>
            <a:ext cx="25401" cy="284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F59185D-065A-4BA6-8C77-0598395B06D2}"/>
              </a:ext>
            </a:extLst>
          </p:cNvPr>
          <p:cNvCxnSpPr>
            <a:cxnSpLocks/>
            <a:endCxn id="43" idx="3"/>
          </p:cNvCxnSpPr>
          <p:nvPr/>
        </p:nvCxnSpPr>
        <p:spPr>
          <a:xfrm flipH="1">
            <a:off x="10113109" y="4135115"/>
            <a:ext cx="643790" cy="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Flowchart: Document 54">
            <a:extLst>
              <a:ext uri="{FF2B5EF4-FFF2-40B4-BE49-F238E27FC236}">
                <a16:creationId xmlns:a16="http://schemas.microsoft.com/office/drawing/2014/main" id="{B35E6DC7-831A-4E56-BC50-E971ED9E1685}"/>
              </a:ext>
            </a:extLst>
          </p:cNvPr>
          <p:cNvSpPr/>
          <p:nvPr/>
        </p:nvSpPr>
        <p:spPr>
          <a:xfrm>
            <a:off x="10756899" y="2646652"/>
            <a:ext cx="1874207" cy="914398"/>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Project Programmes</a:t>
            </a:r>
          </a:p>
        </p:txBody>
      </p:sp>
      <p:cxnSp>
        <p:nvCxnSpPr>
          <p:cNvPr id="57" name="Straight Arrow Connector 56">
            <a:extLst>
              <a:ext uri="{FF2B5EF4-FFF2-40B4-BE49-F238E27FC236}">
                <a16:creationId xmlns:a16="http://schemas.microsoft.com/office/drawing/2014/main" id="{7FE9F761-5346-4489-B35A-82514E7B5502}"/>
              </a:ext>
            </a:extLst>
          </p:cNvPr>
          <p:cNvCxnSpPr>
            <a:cxnSpLocks/>
          </p:cNvCxnSpPr>
          <p:nvPr/>
        </p:nvCxnSpPr>
        <p:spPr>
          <a:xfrm flipH="1">
            <a:off x="10113109" y="3101125"/>
            <a:ext cx="643790" cy="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Flowchart: Document 57">
            <a:extLst>
              <a:ext uri="{FF2B5EF4-FFF2-40B4-BE49-F238E27FC236}">
                <a16:creationId xmlns:a16="http://schemas.microsoft.com/office/drawing/2014/main" id="{B50AD182-B07E-4FC6-A8C3-D09F0D7878F7}"/>
              </a:ext>
            </a:extLst>
          </p:cNvPr>
          <p:cNvSpPr/>
          <p:nvPr/>
        </p:nvSpPr>
        <p:spPr>
          <a:xfrm>
            <a:off x="10756899" y="4721959"/>
            <a:ext cx="1752601"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Risk Register</a:t>
            </a:r>
          </a:p>
        </p:txBody>
      </p:sp>
      <p:cxnSp>
        <p:nvCxnSpPr>
          <p:cNvPr id="59" name="Straight Arrow Connector 58">
            <a:extLst>
              <a:ext uri="{FF2B5EF4-FFF2-40B4-BE49-F238E27FC236}">
                <a16:creationId xmlns:a16="http://schemas.microsoft.com/office/drawing/2014/main" id="{6F7E22DF-D63D-4D90-BB98-38E3AE395929}"/>
              </a:ext>
            </a:extLst>
          </p:cNvPr>
          <p:cNvCxnSpPr>
            <a:cxnSpLocks/>
          </p:cNvCxnSpPr>
          <p:nvPr/>
        </p:nvCxnSpPr>
        <p:spPr>
          <a:xfrm flipH="1">
            <a:off x="10113109" y="5189599"/>
            <a:ext cx="643790" cy="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Flowchart: Document 59">
            <a:extLst>
              <a:ext uri="{FF2B5EF4-FFF2-40B4-BE49-F238E27FC236}">
                <a16:creationId xmlns:a16="http://schemas.microsoft.com/office/drawing/2014/main" id="{4D7BC8FB-5064-4611-ACA0-3CD5BCC3CEF2}"/>
              </a:ext>
            </a:extLst>
          </p:cNvPr>
          <p:cNvSpPr/>
          <p:nvPr/>
        </p:nvSpPr>
        <p:spPr>
          <a:xfrm>
            <a:off x="10756899" y="5793524"/>
            <a:ext cx="1752601"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Communications Plan</a:t>
            </a:r>
          </a:p>
        </p:txBody>
      </p:sp>
      <p:cxnSp>
        <p:nvCxnSpPr>
          <p:cNvPr id="62" name="Straight Arrow Connector 61">
            <a:extLst>
              <a:ext uri="{FF2B5EF4-FFF2-40B4-BE49-F238E27FC236}">
                <a16:creationId xmlns:a16="http://schemas.microsoft.com/office/drawing/2014/main" id="{E685B65C-690F-4A2A-9051-411406B578BE}"/>
              </a:ext>
            </a:extLst>
          </p:cNvPr>
          <p:cNvCxnSpPr>
            <a:cxnSpLocks/>
          </p:cNvCxnSpPr>
          <p:nvPr/>
        </p:nvCxnSpPr>
        <p:spPr>
          <a:xfrm flipH="1">
            <a:off x="10091619" y="6241376"/>
            <a:ext cx="643790" cy="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Flowchart: Document 62">
            <a:extLst>
              <a:ext uri="{FF2B5EF4-FFF2-40B4-BE49-F238E27FC236}">
                <a16:creationId xmlns:a16="http://schemas.microsoft.com/office/drawing/2014/main" id="{5D9C9F4D-64F3-409A-B22B-E311B810D11B}"/>
              </a:ext>
            </a:extLst>
          </p:cNvPr>
          <p:cNvSpPr/>
          <p:nvPr/>
        </p:nvSpPr>
        <p:spPr>
          <a:xfrm>
            <a:off x="10756898" y="6858000"/>
            <a:ext cx="1752601" cy="914399"/>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Communications Plan</a:t>
            </a:r>
          </a:p>
        </p:txBody>
      </p:sp>
      <p:cxnSp>
        <p:nvCxnSpPr>
          <p:cNvPr id="64" name="Straight Arrow Connector 63">
            <a:extLst>
              <a:ext uri="{FF2B5EF4-FFF2-40B4-BE49-F238E27FC236}">
                <a16:creationId xmlns:a16="http://schemas.microsoft.com/office/drawing/2014/main" id="{E4AD647C-BFFE-4217-B59C-BD625E92B613}"/>
              </a:ext>
            </a:extLst>
          </p:cNvPr>
          <p:cNvCxnSpPr>
            <a:cxnSpLocks/>
          </p:cNvCxnSpPr>
          <p:nvPr/>
        </p:nvCxnSpPr>
        <p:spPr>
          <a:xfrm flipH="1">
            <a:off x="10125809" y="7265027"/>
            <a:ext cx="643790" cy="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251B2EA-8775-4E41-85E4-ECF084126274}"/>
              </a:ext>
            </a:extLst>
          </p:cNvPr>
          <p:cNvSpPr txBox="1"/>
          <p:nvPr/>
        </p:nvSpPr>
        <p:spPr>
          <a:xfrm>
            <a:off x="1874156" y="56315"/>
            <a:ext cx="9863801" cy="1200329"/>
          </a:xfrm>
          <a:prstGeom prst="rect">
            <a:avLst/>
          </a:prstGeom>
          <a:noFill/>
        </p:spPr>
        <p:txBody>
          <a:bodyPr wrap="square" rtlCol="0">
            <a:spAutoFit/>
          </a:bodyPr>
          <a:lstStyle/>
          <a:p>
            <a:r>
              <a:rPr lang="en-GB" dirty="0"/>
              <a:t>There are different reasons why a contract may be terminated; break clauses and poor performance are two examples. Whatever the reason it is essential that sufficient time and resources are assigned to the process. Demobilisation of the incumbent supplier and mobilisation of another poses various challenges and risk that must be carefully coordinated and managed. </a:t>
            </a:r>
          </a:p>
        </p:txBody>
      </p:sp>
      <p:sp>
        <p:nvSpPr>
          <p:cNvPr id="36" name="Flowchart: Predefined Process 35">
            <a:extLst>
              <a:ext uri="{FF2B5EF4-FFF2-40B4-BE49-F238E27FC236}">
                <a16:creationId xmlns:a16="http://schemas.microsoft.com/office/drawing/2014/main" id="{B9127156-12F2-4D3E-B1A4-C23FFB7E9EDD}"/>
              </a:ext>
            </a:extLst>
          </p:cNvPr>
          <p:cNvSpPr/>
          <p:nvPr/>
        </p:nvSpPr>
        <p:spPr>
          <a:xfrm>
            <a:off x="0" y="4983051"/>
            <a:ext cx="2380343" cy="914399"/>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Stage 5</a:t>
            </a:r>
          </a:p>
          <a:p>
            <a:pPr algn="ctr"/>
            <a:r>
              <a:rPr lang="en-GB" dirty="0">
                <a:solidFill>
                  <a:schemeClr val="tx1"/>
                </a:solidFill>
              </a:rPr>
              <a:t>Performance management </a:t>
            </a:r>
          </a:p>
        </p:txBody>
      </p:sp>
      <p:sp>
        <p:nvSpPr>
          <p:cNvPr id="39" name="Flowchart: Process 38">
            <a:extLst>
              <a:ext uri="{FF2B5EF4-FFF2-40B4-BE49-F238E27FC236}">
                <a16:creationId xmlns:a16="http://schemas.microsoft.com/office/drawing/2014/main" id="{9EE86A51-E56C-4AD4-9302-86A419535520}"/>
              </a:ext>
            </a:extLst>
          </p:cNvPr>
          <p:cNvSpPr/>
          <p:nvPr/>
        </p:nvSpPr>
        <p:spPr>
          <a:xfrm>
            <a:off x="2848429" y="5059514"/>
            <a:ext cx="3040742" cy="721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Lessons learnt/ continuous improvement initiatives </a:t>
            </a:r>
          </a:p>
        </p:txBody>
      </p:sp>
      <p:cxnSp>
        <p:nvCxnSpPr>
          <p:cNvPr id="40" name="Connector: Elbow 39">
            <a:extLst>
              <a:ext uri="{FF2B5EF4-FFF2-40B4-BE49-F238E27FC236}">
                <a16:creationId xmlns:a16="http://schemas.microsoft.com/office/drawing/2014/main" id="{9C517B8A-1D4E-42C4-96E5-3D28CD4F8F64}"/>
              </a:ext>
            </a:extLst>
          </p:cNvPr>
          <p:cNvCxnSpPr/>
          <p:nvPr/>
        </p:nvCxnSpPr>
        <p:spPr>
          <a:xfrm>
            <a:off x="2394404" y="5440250"/>
            <a:ext cx="442686" cy="9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179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09371" y="160950"/>
            <a:ext cx="6908799" cy="584775"/>
          </a:xfrm>
          <a:prstGeom prst="rect">
            <a:avLst/>
          </a:prstGeom>
          <a:noFill/>
        </p:spPr>
        <p:txBody>
          <a:bodyPr wrap="square" rtlCol="0">
            <a:spAutoFit/>
          </a:bodyPr>
          <a:lstStyle/>
          <a:p>
            <a:pPr algn="ctr"/>
            <a:r>
              <a:rPr lang="en-GB" sz="3200" b="1" dirty="0"/>
              <a:t>Stage 12 Asset Management </a:t>
            </a:r>
          </a:p>
        </p:txBody>
      </p:sp>
      <p:sp>
        <p:nvSpPr>
          <p:cNvPr id="2" name="Rectangle 1">
            <a:extLst>
              <a:ext uri="{FF2B5EF4-FFF2-40B4-BE49-F238E27FC236}">
                <a16:creationId xmlns:a16="http://schemas.microsoft.com/office/drawing/2014/main" id="{647DB3DA-DD0A-44AA-8DFE-B9D153A6BAA6}"/>
              </a:ext>
            </a:extLst>
          </p:cNvPr>
          <p:cNvSpPr/>
          <p:nvPr/>
        </p:nvSpPr>
        <p:spPr>
          <a:xfrm>
            <a:off x="382814" y="3933843"/>
            <a:ext cx="3164114" cy="68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Asset Identification </a:t>
            </a:r>
          </a:p>
        </p:txBody>
      </p:sp>
      <p:sp>
        <p:nvSpPr>
          <p:cNvPr id="24" name="Rectangle 23">
            <a:extLst>
              <a:ext uri="{FF2B5EF4-FFF2-40B4-BE49-F238E27FC236}">
                <a16:creationId xmlns:a16="http://schemas.microsoft.com/office/drawing/2014/main" id="{663B6059-6B3C-4B1D-BC62-4D6378100DA5}"/>
              </a:ext>
            </a:extLst>
          </p:cNvPr>
          <p:cNvSpPr/>
          <p:nvPr/>
        </p:nvSpPr>
        <p:spPr>
          <a:xfrm>
            <a:off x="382814" y="6249082"/>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Plant/ systems </a:t>
            </a:r>
          </a:p>
        </p:txBody>
      </p:sp>
      <p:sp>
        <p:nvSpPr>
          <p:cNvPr id="25" name="Rectangle 24">
            <a:extLst>
              <a:ext uri="{FF2B5EF4-FFF2-40B4-BE49-F238E27FC236}">
                <a16:creationId xmlns:a16="http://schemas.microsoft.com/office/drawing/2014/main" id="{C8F1ADB5-98EB-46BF-A0B3-87BBAF89DC67}"/>
              </a:ext>
            </a:extLst>
          </p:cNvPr>
          <p:cNvSpPr/>
          <p:nvPr/>
        </p:nvSpPr>
        <p:spPr>
          <a:xfrm>
            <a:off x="382814" y="5593706"/>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Space </a:t>
            </a:r>
          </a:p>
        </p:txBody>
      </p:sp>
      <p:sp>
        <p:nvSpPr>
          <p:cNvPr id="26" name="Rectangle 25">
            <a:extLst>
              <a:ext uri="{FF2B5EF4-FFF2-40B4-BE49-F238E27FC236}">
                <a16:creationId xmlns:a16="http://schemas.microsoft.com/office/drawing/2014/main" id="{9FA24295-1F1D-4186-AE0F-48C9DEA0D832}"/>
              </a:ext>
            </a:extLst>
          </p:cNvPr>
          <p:cNvSpPr/>
          <p:nvPr/>
        </p:nvSpPr>
        <p:spPr>
          <a:xfrm>
            <a:off x="382814" y="4980688"/>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Building </a:t>
            </a:r>
          </a:p>
        </p:txBody>
      </p:sp>
      <p:sp>
        <p:nvSpPr>
          <p:cNvPr id="33" name="Rectangle 32">
            <a:extLst>
              <a:ext uri="{FF2B5EF4-FFF2-40B4-BE49-F238E27FC236}">
                <a16:creationId xmlns:a16="http://schemas.microsoft.com/office/drawing/2014/main" id="{46324F9D-64E1-43C0-AAFF-9C6AFAF5BDE3}"/>
              </a:ext>
            </a:extLst>
          </p:cNvPr>
          <p:cNvSpPr/>
          <p:nvPr/>
        </p:nvSpPr>
        <p:spPr>
          <a:xfrm>
            <a:off x="382814" y="6904458"/>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Equipment </a:t>
            </a:r>
          </a:p>
        </p:txBody>
      </p:sp>
      <p:sp>
        <p:nvSpPr>
          <p:cNvPr id="34" name="Rectangle 33">
            <a:extLst>
              <a:ext uri="{FF2B5EF4-FFF2-40B4-BE49-F238E27FC236}">
                <a16:creationId xmlns:a16="http://schemas.microsoft.com/office/drawing/2014/main" id="{BF2CD92B-21B1-4B8C-9940-201DD5028E4A}"/>
              </a:ext>
            </a:extLst>
          </p:cNvPr>
          <p:cNvSpPr/>
          <p:nvPr/>
        </p:nvSpPr>
        <p:spPr>
          <a:xfrm>
            <a:off x="382814" y="7488632"/>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Stock</a:t>
            </a:r>
          </a:p>
        </p:txBody>
      </p:sp>
      <p:sp>
        <p:nvSpPr>
          <p:cNvPr id="38" name="Rectangle 37">
            <a:extLst>
              <a:ext uri="{FF2B5EF4-FFF2-40B4-BE49-F238E27FC236}">
                <a16:creationId xmlns:a16="http://schemas.microsoft.com/office/drawing/2014/main" id="{AAE0B8CC-FBAE-4CAA-BAAC-161D201A01F0}"/>
              </a:ext>
            </a:extLst>
          </p:cNvPr>
          <p:cNvSpPr/>
          <p:nvPr/>
        </p:nvSpPr>
        <p:spPr>
          <a:xfrm>
            <a:off x="4544786" y="3949876"/>
            <a:ext cx="3164114" cy="68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Asset Performance</a:t>
            </a:r>
          </a:p>
        </p:txBody>
      </p:sp>
      <p:sp>
        <p:nvSpPr>
          <p:cNvPr id="39" name="Rectangle 38">
            <a:extLst>
              <a:ext uri="{FF2B5EF4-FFF2-40B4-BE49-F238E27FC236}">
                <a16:creationId xmlns:a16="http://schemas.microsoft.com/office/drawing/2014/main" id="{D6567592-8EEC-4932-ACD0-3AF687183CAA}"/>
              </a:ext>
            </a:extLst>
          </p:cNvPr>
          <p:cNvSpPr/>
          <p:nvPr/>
        </p:nvSpPr>
        <p:spPr>
          <a:xfrm>
            <a:off x="4544786" y="5011236"/>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Occupancy and utilisation</a:t>
            </a:r>
          </a:p>
          <a:p>
            <a:pPr algn="ctr"/>
            <a:endParaRPr lang="en-GB" dirty="0">
              <a:solidFill>
                <a:schemeClr val="tx1"/>
              </a:solidFill>
            </a:endParaRPr>
          </a:p>
        </p:txBody>
      </p:sp>
      <p:sp>
        <p:nvSpPr>
          <p:cNvPr id="41" name="Rectangle 40">
            <a:extLst>
              <a:ext uri="{FF2B5EF4-FFF2-40B4-BE49-F238E27FC236}">
                <a16:creationId xmlns:a16="http://schemas.microsoft.com/office/drawing/2014/main" id="{3A66AF20-86B6-4CA9-B701-8AD2F91426B4}"/>
              </a:ext>
            </a:extLst>
          </p:cNvPr>
          <p:cNvSpPr/>
          <p:nvPr/>
        </p:nvSpPr>
        <p:spPr>
          <a:xfrm>
            <a:off x="4544786" y="5624254"/>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Condition </a:t>
            </a:r>
          </a:p>
          <a:p>
            <a:pPr algn="ctr"/>
            <a:endParaRPr lang="en-GB" dirty="0">
              <a:solidFill>
                <a:schemeClr val="tx1"/>
              </a:solidFill>
            </a:endParaRPr>
          </a:p>
        </p:txBody>
      </p:sp>
      <p:sp>
        <p:nvSpPr>
          <p:cNvPr id="43" name="Rectangle 42">
            <a:extLst>
              <a:ext uri="{FF2B5EF4-FFF2-40B4-BE49-F238E27FC236}">
                <a16:creationId xmlns:a16="http://schemas.microsoft.com/office/drawing/2014/main" id="{9A7D8F1D-D631-48C3-BB74-844E195B3825}"/>
              </a:ext>
            </a:extLst>
          </p:cNvPr>
          <p:cNvSpPr/>
          <p:nvPr/>
        </p:nvSpPr>
        <p:spPr>
          <a:xfrm>
            <a:off x="4544786" y="6279630"/>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Maintenance </a:t>
            </a:r>
          </a:p>
          <a:p>
            <a:pPr algn="ctr"/>
            <a:endParaRPr lang="en-GB" dirty="0">
              <a:solidFill>
                <a:schemeClr val="tx1"/>
              </a:solidFill>
            </a:endParaRPr>
          </a:p>
        </p:txBody>
      </p:sp>
      <p:sp>
        <p:nvSpPr>
          <p:cNvPr id="44" name="Rectangle 43">
            <a:extLst>
              <a:ext uri="{FF2B5EF4-FFF2-40B4-BE49-F238E27FC236}">
                <a16:creationId xmlns:a16="http://schemas.microsoft.com/office/drawing/2014/main" id="{8848C3B0-44D3-4197-8B60-823B61AA18BC}"/>
              </a:ext>
            </a:extLst>
          </p:cNvPr>
          <p:cNvSpPr/>
          <p:nvPr/>
        </p:nvSpPr>
        <p:spPr>
          <a:xfrm>
            <a:off x="4544786" y="6953464"/>
            <a:ext cx="3164114" cy="4432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Availability/ Reliability   </a:t>
            </a:r>
          </a:p>
          <a:p>
            <a:pPr algn="ctr"/>
            <a:endParaRPr lang="en-GB" dirty="0">
              <a:solidFill>
                <a:schemeClr val="tx1"/>
              </a:solidFill>
            </a:endParaRPr>
          </a:p>
        </p:txBody>
      </p:sp>
      <p:sp>
        <p:nvSpPr>
          <p:cNvPr id="45" name="Rectangle 44">
            <a:extLst>
              <a:ext uri="{FF2B5EF4-FFF2-40B4-BE49-F238E27FC236}">
                <a16:creationId xmlns:a16="http://schemas.microsoft.com/office/drawing/2014/main" id="{A9A0893A-1F87-410F-82D0-AD8207297A66}"/>
              </a:ext>
            </a:extLst>
          </p:cNvPr>
          <p:cNvSpPr/>
          <p:nvPr/>
        </p:nvSpPr>
        <p:spPr>
          <a:xfrm>
            <a:off x="4544786" y="7505487"/>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Health and Safety</a:t>
            </a:r>
          </a:p>
          <a:p>
            <a:pPr algn="ctr"/>
            <a:endParaRPr lang="en-GB" dirty="0">
              <a:solidFill>
                <a:schemeClr val="tx1"/>
              </a:solidFill>
            </a:endParaRPr>
          </a:p>
        </p:txBody>
      </p:sp>
      <p:sp>
        <p:nvSpPr>
          <p:cNvPr id="49" name="Rectangle 48">
            <a:extLst>
              <a:ext uri="{FF2B5EF4-FFF2-40B4-BE49-F238E27FC236}">
                <a16:creationId xmlns:a16="http://schemas.microsoft.com/office/drawing/2014/main" id="{402155E9-C808-44D3-A5B7-23588184E24C}"/>
              </a:ext>
            </a:extLst>
          </p:cNvPr>
          <p:cNvSpPr/>
          <p:nvPr/>
        </p:nvSpPr>
        <p:spPr>
          <a:xfrm>
            <a:off x="8706758" y="3982931"/>
            <a:ext cx="3164114"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Asset Planning</a:t>
            </a:r>
          </a:p>
        </p:txBody>
      </p:sp>
      <p:sp>
        <p:nvSpPr>
          <p:cNvPr id="50" name="Rectangle 49">
            <a:extLst>
              <a:ext uri="{FF2B5EF4-FFF2-40B4-BE49-F238E27FC236}">
                <a16:creationId xmlns:a16="http://schemas.microsoft.com/office/drawing/2014/main" id="{2789E08D-4031-4B3E-9D73-3A4A3C8867DB}"/>
              </a:ext>
            </a:extLst>
          </p:cNvPr>
          <p:cNvSpPr/>
          <p:nvPr/>
        </p:nvSpPr>
        <p:spPr>
          <a:xfrm>
            <a:off x="8706758" y="5029777"/>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Asset management plan</a:t>
            </a:r>
          </a:p>
          <a:p>
            <a:pPr algn="ctr"/>
            <a:endParaRPr lang="en-GB" dirty="0">
              <a:solidFill>
                <a:schemeClr val="tx1"/>
              </a:solidFill>
            </a:endParaRPr>
          </a:p>
        </p:txBody>
      </p:sp>
      <p:sp>
        <p:nvSpPr>
          <p:cNvPr id="52" name="Rectangle 51">
            <a:extLst>
              <a:ext uri="{FF2B5EF4-FFF2-40B4-BE49-F238E27FC236}">
                <a16:creationId xmlns:a16="http://schemas.microsoft.com/office/drawing/2014/main" id="{1E3B263D-3296-463A-BBB8-72E91B1B57FE}"/>
              </a:ext>
            </a:extLst>
          </p:cNvPr>
          <p:cNvSpPr/>
          <p:nvPr/>
        </p:nvSpPr>
        <p:spPr>
          <a:xfrm>
            <a:off x="8706758" y="5639799"/>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Life cycle replacement </a:t>
            </a:r>
          </a:p>
          <a:p>
            <a:pPr algn="ctr"/>
            <a:endParaRPr lang="en-GB" dirty="0">
              <a:solidFill>
                <a:schemeClr val="tx1"/>
              </a:solidFill>
            </a:endParaRPr>
          </a:p>
        </p:txBody>
      </p:sp>
      <p:sp>
        <p:nvSpPr>
          <p:cNvPr id="55" name="Rectangle 54">
            <a:extLst>
              <a:ext uri="{FF2B5EF4-FFF2-40B4-BE49-F238E27FC236}">
                <a16:creationId xmlns:a16="http://schemas.microsoft.com/office/drawing/2014/main" id="{A2E6989B-F303-4610-8B46-CAA105FF2F73}"/>
              </a:ext>
            </a:extLst>
          </p:cNvPr>
          <p:cNvSpPr/>
          <p:nvPr/>
        </p:nvSpPr>
        <p:spPr>
          <a:xfrm>
            <a:off x="8706758" y="6249082"/>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Forward maintenance plan</a:t>
            </a:r>
          </a:p>
          <a:p>
            <a:pPr algn="ctr"/>
            <a:endParaRPr lang="en-GB" dirty="0">
              <a:solidFill>
                <a:schemeClr val="tx1"/>
              </a:solidFill>
            </a:endParaRPr>
          </a:p>
        </p:txBody>
      </p:sp>
      <p:sp>
        <p:nvSpPr>
          <p:cNvPr id="57" name="Rectangle 56">
            <a:extLst>
              <a:ext uri="{FF2B5EF4-FFF2-40B4-BE49-F238E27FC236}">
                <a16:creationId xmlns:a16="http://schemas.microsoft.com/office/drawing/2014/main" id="{979F3934-D70E-408E-BCCE-6A80F14D1E13}"/>
              </a:ext>
            </a:extLst>
          </p:cNvPr>
          <p:cNvSpPr/>
          <p:nvPr/>
        </p:nvSpPr>
        <p:spPr>
          <a:xfrm>
            <a:off x="8706758" y="7505487"/>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Risk assessment </a:t>
            </a:r>
          </a:p>
          <a:p>
            <a:pPr algn="ctr"/>
            <a:endParaRPr lang="en-GB" dirty="0">
              <a:solidFill>
                <a:schemeClr val="tx1"/>
              </a:solidFill>
            </a:endParaRPr>
          </a:p>
        </p:txBody>
      </p:sp>
      <p:sp>
        <p:nvSpPr>
          <p:cNvPr id="7" name="Arrow: Right 6">
            <a:extLst>
              <a:ext uri="{FF2B5EF4-FFF2-40B4-BE49-F238E27FC236}">
                <a16:creationId xmlns:a16="http://schemas.microsoft.com/office/drawing/2014/main" id="{BEA2DB1E-F093-4FE7-8E0C-C0E4288B445F}"/>
              </a:ext>
            </a:extLst>
          </p:cNvPr>
          <p:cNvSpPr/>
          <p:nvPr/>
        </p:nvSpPr>
        <p:spPr>
          <a:xfrm>
            <a:off x="3721099" y="4018045"/>
            <a:ext cx="696686" cy="565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Arrow: Right 57">
            <a:extLst>
              <a:ext uri="{FF2B5EF4-FFF2-40B4-BE49-F238E27FC236}">
                <a16:creationId xmlns:a16="http://schemas.microsoft.com/office/drawing/2014/main" id="{4E8CE268-E634-46CC-81E2-B6ECFAEE1040}"/>
              </a:ext>
            </a:extLst>
          </p:cNvPr>
          <p:cNvSpPr/>
          <p:nvPr/>
        </p:nvSpPr>
        <p:spPr>
          <a:xfrm>
            <a:off x="7835901" y="4066275"/>
            <a:ext cx="696686" cy="565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49292BFE-EBA3-4818-BC81-D9C0B9080AB4}"/>
              </a:ext>
            </a:extLst>
          </p:cNvPr>
          <p:cNvSpPr/>
          <p:nvPr/>
        </p:nvSpPr>
        <p:spPr>
          <a:xfrm>
            <a:off x="8706758" y="6897094"/>
            <a:ext cx="3164114" cy="461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 </a:t>
            </a:r>
          </a:p>
          <a:p>
            <a:pPr algn="ctr"/>
            <a:r>
              <a:rPr lang="en-GB" dirty="0">
                <a:solidFill>
                  <a:schemeClr val="tx1"/>
                </a:solidFill>
              </a:rPr>
              <a:t>Maintenance plan</a:t>
            </a:r>
          </a:p>
          <a:p>
            <a:pPr algn="ctr"/>
            <a:endParaRPr lang="en-GB" dirty="0">
              <a:solidFill>
                <a:schemeClr val="tx1"/>
              </a:solidFill>
            </a:endParaRPr>
          </a:p>
        </p:txBody>
      </p:sp>
      <p:sp>
        <p:nvSpPr>
          <p:cNvPr id="8" name="Flowchart: Predefined Process 7">
            <a:extLst>
              <a:ext uri="{FF2B5EF4-FFF2-40B4-BE49-F238E27FC236}">
                <a16:creationId xmlns:a16="http://schemas.microsoft.com/office/drawing/2014/main" id="{243C0FAA-5C72-48D1-9E70-2008FD9A28A7}"/>
              </a:ext>
            </a:extLst>
          </p:cNvPr>
          <p:cNvSpPr/>
          <p:nvPr/>
        </p:nvSpPr>
        <p:spPr>
          <a:xfrm>
            <a:off x="3612245" y="2245046"/>
            <a:ext cx="2452915" cy="892835"/>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5</a:t>
            </a:r>
          </a:p>
          <a:p>
            <a:pPr algn="ctr"/>
            <a:r>
              <a:rPr lang="en-GB" dirty="0">
                <a:solidFill>
                  <a:schemeClr val="tx1"/>
                </a:solidFill>
              </a:rPr>
              <a:t>Performance Management</a:t>
            </a:r>
          </a:p>
        </p:txBody>
      </p:sp>
      <p:sp>
        <p:nvSpPr>
          <p:cNvPr id="60" name="Flowchart: Predefined Process 59">
            <a:extLst>
              <a:ext uri="{FF2B5EF4-FFF2-40B4-BE49-F238E27FC236}">
                <a16:creationId xmlns:a16="http://schemas.microsoft.com/office/drawing/2014/main" id="{15CC3C13-EE9F-4299-B97C-2C34A4B07978}"/>
              </a:ext>
            </a:extLst>
          </p:cNvPr>
          <p:cNvSpPr/>
          <p:nvPr/>
        </p:nvSpPr>
        <p:spPr>
          <a:xfrm>
            <a:off x="6253843" y="2254333"/>
            <a:ext cx="2452915" cy="892835"/>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7</a:t>
            </a:r>
          </a:p>
          <a:p>
            <a:pPr algn="ctr"/>
            <a:r>
              <a:rPr lang="en-GB" dirty="0">
                <a:solidFill>
                  <a:schemeClr val="tx1"/>
                </a:solidFill>
              </a:rPr>
              <a:t>Risk &amp; Resilience</a:t>
            </a:r>
          </a:p>
        </p:txBody>
      </p:sp>
      <p:cxnSp>
        <p:nvCxnSpPr>
          <p:cNvPr id="63" name="Straight Arrow Connector 62">
            <a:extLst>
              <a:ext uri="{FF2B5EF4-FFF2-40B4-BE49-F238E27FC236}">
                <a16:creationId xmlns:a16="http://schemas.microsoft.com/office/drawing/2014/main" id="{ADE63294-E4E0-4C29-AFFF-06C2AAB7E801}"/>
              </a:ext>
            </a:extLst>
          </p:cNvPr>
          <p:cNvCxnSpPr>
            <a:cxnSpLocks/>
          </p:cNvCxnSpPr>
          <p:nvPr/>
        </p:nvCxnSpPr>
        <p:spPr>
          <a:xfrm>
            <a:off x="5645129" y="3280891"/>
            <a:ext cx="0" cy="544692"/>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63C3056C-640F-432B-A348-88E29CC4E941}"/>
              </a:ext>
            </a:extLst>
          </p:cNvPr>
          <p:cNvCxnSpPr>
            <a:cxnSpLocks/>
          </p:cNvCxnSpPr>
          <p:nvPr/>
        </p:nvCxnSpPr>
        <p:spPr>
          <a:xfrm>
            <a:off x="6711930" y="3280891"/>
            <a:ext cx="0" cy="544692"/>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65" name="Flowchart: Predefined Process 64">
            <a:extLst>
              <a:ext uri="{FF2B5EF4-FFF2-40B4-BE49-F238E27FC236}">
                <a16:creationId xmlns:a16="http://schemas.microsoft.com/office/drawing/2014/main" id="{F5E382DA-97AD-403D-A029-2B6210B05976}"/>
              </a:ext>
            </a:extLst>
          </p:cNvPr>
          <p:cNvSpPr/>
          <p:nvPr/>
        </p:nvSpPr>
        <p:spPr>
          <a:xfrm>
            <a:off x="9110479" y="2263222"/>
            <a:ext cx="2356671" cy="874659"/>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Stage 2</a:t>
            </a:r>
          </a:p>
          <a:p>
            <a:pPr algn="ctr"/>
            <a:r>
              <a:rPr lang="en-GB" dirty="0">
                <a:solidFill>
                  <a:schemeClr val="tx1"/>
                </a:solidFill>
              </a:rPr>
              <a:t>Stakeholder management </a:t>
            </a:r>
          </a:p>
        </p:txBody>
      </p:sp>
      <p:cxnSp>
        <p:nvCxnSpPr>
          <p:cNvPr id="66" name="Straight Arrow Connector 65">
            <a:extLst>
              <a:ext uri="{FF2B5EF4-FFF2-40B4-BE49-F238E27FC236}">
                <a16:creationId xmlns:a16="http://schemas.microsoft.com/office/drawing/2014/main" id="{F86F504E-EA8B-4E40-A86C-B6E84E31663F}"/>
              </a:ext>
            </a:extLst>
          </p:cNvPr>
          <p:cNvCxnSpPr>
            <a:cxnSpLocks/>
          </p:cNvCxnSpPr>
          <p:nvPr/>
        </p:nvCxnSpPr>
        <p:spPr>
          <a:xfrm>
            <a:off x="10434844" y="3365214"/>
            <a:ext cx="0" cy="544692"/>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91FE9BB-C6CA-42FC-96DE-F22643476303}"/>
              </a:ext>
            </a:extLst>
          </p:cNvPr>
          <p:cNvSpPr txBox="1"/>
          <p:nvPr/>
        </p:nvSpPr>
        <p:spPr>
          <a:xfrm>
            <a:off x="767918" y="688726"/>
            <a:ext cx="10971850" cy="1200329"/>
          </a:xfrm>
          <a:prstGeom prst="rect">
            <a:avLst/>
          </a:prstGeom>
          <a:noFill/>
        </p:spPr>
        <p:txBody>
          <a:bodyPr wrap="square" rtlCol="0">
            <a:spAutoFit/>
          </a:bodyPr>
          <a:lstStyle/>
          <a:p>
            <a:r>
              <a:rPr lang="en-GB" dirty="0"/>
              <a:t>At the end of a contract it is important to reconcile and account for assets owned by the University but previously managed by the supplier. The University will want to ensure its assets have been operated and maintained and any shortcomings in this regard recovered from the supplier. In the case of stock such as spare parts, an inventory and suitable storage should be available.    </a:t>
            </a:r>
          </a:p>
        </p:txBody>
      </p:sp>
      <p:sp>
        <p:nvSpPr>
          <p:cNvPr id="31" name="Flowchart: Predefined Process 30">
            <a:extLst>
              <a:ext uri="{FF2B5EF4-FFF2-40B4-BE49-F238E27FC236}">
                <a16:creationId xmlns:a16="http://schemas.microsoft.com/office/drawing/2014/main" id="{072A7C48-06C1-4F6E-A400-D886889B36C6}"/>
              </a:ext>
            </a:extLst>
          </p:cNvPr>
          <p:cNvSpPr/>
          <p:nvPr/>
        </p:nvSpPr>
        <p:spPr>
          <a:xfrm>
            <a:off x="12671427" y="3743334"/>
            <a:ext cx="3262950" cy="1237354"/>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Stage 1</a:t>
            </a:r>
          </a:p>
          <a:p>
            <a:pPr algn="ctr"/>
            <a:r>
              <a:rPr lang="en-GB" dirty="0">
                <a:solidFill>
                  <a:schemeClr val="tx1"/>
                </a:solidFill>
              </a:rPr>
              <a:t>Define business needs and develop specification  </a:t>
            </a:r>
          </a:p>
        </p:txBody>
      </p:sp>
      <p:cxnSp>
        <p:nvCxnSpPr>
          <p:cNvPr id="32" name="Straight Arrow Connector 31">
            <a:extLst>
              <a:ext uri="{FF2B5EF4-FFF2-40B4-BE49-F238E27FC236}">
                <a16:creationId xmlns:a16="http://schemas.microsoft.com/office/drawing/2014/main" id="{391DCF74-4DAA-4FC5-A9C4-36296468437C}"/>
              </a:ext>
            </a:extLst>
          </p:cNvPr>
          <p:cNvCxnSpPr>
            <a:cxnSpLocks/>
          </p:cNvCxnSpPr>
          <p:nvPr/>
        </p:nvCxnSpPr>
        <p:spPr>
          <a:xfrm flipV="1">
            <a:off x="11974286" y="4349161"/>
            <a:ext cx="593727" cy="1054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84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a:extLst>
              <a:ext uri="{FF2B5EF4-FFF2-40B4-BE49-F238E27FC236}">
                <a16:creationId xmlns:a16="http://schemas.microsoft.com/office/drawing/2014/main" id="{A68FE412-5882-4B22-9722-56A0FB40638A}"/>
              </a:ext>
            </a:extLst>
          </p:cNvPr>
          <p:cNvSpPr/>
          <p:nvPr/>
        </p:nvSpPr>
        <p:spPr>
          <a:xfrm>
            <a:off x="282671" y="2330966"/>
            <a:ext cx="3336829" cy="4410489"/>
          </a:xfrm>
          <a:prstGeom prst="flowChartProcess">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D2AE854B-5DA1-4988-888F-A9EB15AE6CC7}"/>
              </a:ext>
            </a:extLst>
          </p:cNvPr>
          <p:cNvSpPr txBox="1"/>
          <p:nvPr/>
        </p:nvSpPr>
        <p:spPr>
          <a:xfrm>
            <a:off x="1201408" y="-1485120"/>
            <a:ext cx="9556955" cy="584775"/>
          </a:xfrm>
          <a:prstGeom prst="rect">
            <a:avLst/>
          </a:prstGeom>
          <a:noFill/>
        </p:spPr>
        <p:txBody>
          <a:bodyPr wrap="square" rtlCol="0">
            <a:spAutoFit/>
          </a:bodyPr>
          <a:lstStyle/>
          <a:p>
            <a:pPr algn="ctr"/>
            <a:r>
              <a:rPr lang="en-GB" sz="3200" b="1" dirty="0"/>
              <a:t>Stage 2 Stakeholder Management </a:t>
            </a:r>
          </a:p>
        </p:txBody>
      </p:sp>
      <p:sp>
        <p:nvSpPr>
          <p:cNvPr id="5" name="Flowchart: Process 4">
            <a:extLst>
              <a:ext uri="{FF2B5EF4-FFF2-40B4-BE49-F238E27FC236}">
                <a16:creationId xmlns:a16="http://schemas.microsoft.com/office/drawing/2014/main" id="{ADEC2E71-91AC-4FF6-B418-B683888C9DF7}"/>
              </a:ext>
            </a:extLst>
          </p:cNvPr>
          <p:cNvSpPr/>
          <p:nvPr/>
        </p:nvSpPr>
        <p:spPr>
          <a:xfrm>
            <a:off x="432557" y="1045040"/>
            <a:ext cx="2933700" cy="98425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Identify stakeholders</a:t>
            </a:r>
          </a:p>
        </p:txBody>
      </p:sp>
      <p:sp>
        <p:nvSpPr>
          <p:cNvPr id="6" name="Flowchart: Process 5">
            <a:extLst>
              <a:ext uri="{FF2B5EF4-FFF2-40B4-BE49-F238E27FC236}">
                <a16:creationId xmlns:a16="http://schemas.microsoft.com/office/drawing/2014/main" id="{2E4723E7-D71B-43A7-8FE4-A715AFD2A952}"/>
              </a:ext>
            </a:extLst>
          </p:cNvPr>
          <p:cNvSpPr/>
          <p:nvPr/>
        </p:nvSpPr>
        <p:spPr>
          <a:xfrm>
            <a:off x="4495042" y="3932894"/>
            <a:ext cx="2463801" cy="98425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Define role and responsibility in the context of the contract</a:t>
            </a:r>
          </a:p>
        </p:txBody>
      </p:sp>
      <p:sp>
        <p:nvSpPr>
          <p:cNvPr id="8" name="Arrow: Right 7">
            <a:extLst>
              <a:ext uri="{FF2B5EF4-FFF2-40B4-BE49-F238E27FC236}">
                <a16:creationId xmlns:a16="http://schemas.microsoft.com/office/drawing/2014/main" id="{AAA41A41-9571-47F0-9B32-26459895E787}"/>
              </a:ext>
            </a:extLst>
          </p:cNvPr>
          <p:cNvSpPr/>
          <p:nvPr/>
        </p:nvSpPr>
        <p:spPr>
          <a:xfrm>
            <a:off x="3708021" y="4165600"/>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3A966EE6-C3A4-4339-8FA8-FAAD9308FCB4}"/>
              </a:ext>
            </a:extLst>
          </p:cNvPr>
          <p:cNvSpPr/>
          <p:nvPr/>
        </p:nvSpPr>
        <p:spPr>
          <a:xfrm>
            <a:off x="457200" y="2406650"/>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University Administration &amp; Services</a:t>
            </a:r>
          </a:p>
        </p:txBody>
      </p:sp>
      <p:sp>
        <p:nvSpPr>
          <p:cNvPr id="14" name="Rectangle: Rounded Corners 13">
            <a:extLst>
              <a:ext uri="{FF2B5EF4-FFF2-40B4-BE49-F238E27FC236}">
                <a16:creationId xmlns:a16="http://schemas.microsoft.com/office/drawing/2014/main" id="{0578376D-2A08-44EF-95BD-155D7F0803C3}"/>
              </a:ext>
            </a:extLst>
          </p:cNvPr>
          <p:cNvSpPr/>
          <p:nvPr/>
        </p:nvSpPr>
        <p:spPr>
          <a:xfrm>
            <a:off x="413656" y="5841671"/>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Committees/ working groups </a:t>
            </a:r>
          </a:p>
        </p:txBody>
      </p:sp>
      <p:sp>
        <p:nvSpPr>
          <p:cNvPr id="15" name="Rectangle: Rounded Corners 14">
            <a:extLst>
              <a:ext uri="{FF2B5EF4-FFF2-40B4-BE49-F238E27FC236}">
                <a16:creationId xmlns:a16="http://schemas.microsoft.com/office/drawing/2014/main" id="{41A4A9C1-9FAF-4232-81FC-5F6B9006E6FD}"/>
              </a:ext>
            </a:extLst>
          </p:cNvPr>
          <p:cNvSpPr/>
          <p:nvPr/>
        </p:nvSpPr>
        <p:spPr>
          <a:xfrm>
            <a:off x="432557" y="3096090"/>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Academic Divisions &amp; Departments</a:t>
            </a:r>
          </a:p>
        </p:txBody>
      </p:sp>
      <p:sp>
        <p:nvSpPr>
          <p:cNvPr id="16" name="Rectangle: Rounded Corners 15">
            <a:extLst>
              <a:ext uri="{FF2B5EF4-FFF2-40B4-BE49-F238E27FC236}">
                <a16:creationId xmlns:a16="http://schemas.microsoft.com/office/drawing/2014/main" id="{4637369B-CECB-4D64-80BA-7EC969471343}"/>
              </a:ext>
            </a:extLst>
          </p:cNvPr>
          <p:cNvSpPr/>
          <p:nvPr/>
        </p:nvSpPr>
        <p:spPr>
          <a:xfrm>
            <a:off x="432557" y="5168520"/>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Customers/ end users</a:t>
            </a:r>
          </a:p>
        </p:txBody>
      </p:sp>
      <p:sp>
        <p:nvSpPr>
          <p:cNvPr id="17" name="Rectangle: Rounded Corners 16">
            <a:extLst>
              <a:ext uri="{FF2B5EF4-FFF2-40B4-BE49-F238E27FC236}">
                <a16:creationId xmlns:a16="http://schemas.microsoft.com/office/drawing/2014/main" id="{536BBD30-92CF-4030-9E82-925DB3078BA1}"/>
              </a:ext>
            </a:extLst>
          </p:cNvPr>
          <p:cNvSpPr/>
          <p:nvPr/>
        </p:nvSpPr>
        <p:spPr>
          <a:xfrm>
            <a:off x="432557" y="3813198"/>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Accountable person[s]</a:t>
            </a:r>
          </a:p>
        </p:txBody>
      </p:sp>
      <p:sp>
        <p:nvSpPr>
          <p:cNvPr id="18" name="Rectangle: Rounded Corners 17">
            <a:extLst>
              <a:ext uri="{FF2B5EF4-FFF2-40B4-BE49-F238E27FC236}">
                <a16:creationId xmlns:a16="http://schemas.microsoft.com/office/drawing/2014/main" id="{95C48D88-A83A-448E-90D9-896F01649579}"/>
              </a:ext>
            </a:extLst>
          </p:cNvPr>
          <p:cNvSpPr/>
          <p:nvPr/>
        </p:nvSpPr>
        <p:spPr>
          <a:xfrm>
            <a:off x="432557" y="4497747"/>
            <a:ext cx="2933700"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Responsible person[s]</a:t>
            </a:r>
          </a:p>
        </p:txBody>
      </p:sp>
      <p:sp>
        <p:nvSpPr>
          <p:cNvPr id="24" name="Rectangle: Rounded Corners 23">
            <a:extLst>
              <a:ext uri="{FF2B5EF4-FFF2-40B4-BE49-F238E27FC236}">
                <a16:creationId xmlns:a16="http://schemas.microsoft.com/office/drawing/2014/main" id="{CA3B1670-BB56-43B6-B88A-2E1F829A1B21}"/>
              </a:ext>
            </a:extLst>
          </p:cNvPr>
          <p:cNvSpPr/>
          <p:nvPr/>
        </p:nvSpPr>
        <p:spPr>
          <a:xfrm>
            <a:off x="8145907" y="305731"/>
            <a:ext cx="3817496" cy="5715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Stakeholder Planning </a:t>
            </a:r>
          </a:p>
        </p:txBody>
      </p:sp>
      <p:sp>
        <p:nvSpPr>
          <p:cNvPr id="25" name="Rectangle: Rounded Corners 24">
            <a:extLst>
              <a:ext uri="{FF2B5EF4-FFF2-40B4-BE49-F238E27FC236}">
                <a16:creationId xmlns:a16="http://schemas.microsoft.com/office/drawing/2014/main" id="{918D2C25-9F39-4179-B2C8-D13D65DBA800}"/>
              </a:ext>
            </a:extLst>
          </p:cNvPr>
          <p:cNvSpPr/>
          <p:nvPr/>
        </p:nvSpPr>
        <p:spPr>
          <a:xfrm>
            <a:off x="457200" y="317965"/>
            <a:ext cx="6501643" cy="5715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Stakeholder Analysis  </a:t>
            </a:r>
          </a:p>
        </p:txBody>
      </p:sp>
      <p:sp>
        <p:nvSpPr>
          <p:cNvPr id="23" name="Rectangle: Rounded Corners 22">
            <a:extLst>
              <a:ext uri="{FF2B5EF4-FFF2-40B4-BE49-F238E27FC236}">
                <a16:creationId xmlns:a16="http://schemas.microsoft.com/office/drawing/2014/main" id="{006B2B6C-6FDE-4B82-8129-3E8DA07D9555}"/>
              </a:ext>
            </a:extLst>
          </p:cNvPr>
          <p:cNvSpPr/>
          <p:nvPr/>
        </p:nvSpPr>
        <p:spPr>
          <a:xfrm>
            <a:off x="8145906" y="1268836"/>
            <a:ext cx="3817496" cy="5889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highlight>
                <a:srgbClr val="FFFF00"/>
              </a:highlight>
            </a:endParaRPr>
          </a:p>
          <a:p>
            <a:pPr algn="ctr"/>
            <a:r>
              <a:rPr lang="en-GB" dirty="0">
                <a:solidFill>
                  <a:schemeClr val="tx1"/>
                </a:solidFill>
              </a:rPr>
              <a:t>Develop RACI Matrix</a:t>
            </a:r>
          </a:p>
          <a:p>
            <a:pPr algn="ctr"/>
            <a:r>
              <a:rPr lang="en-GB" sz="1050" dirty="0">
                <a:solidFill>
                  <a:schemeClr val="tx1"/>
                </a:solidFill>
              </a:rPr>
              <a:t>(Responsible, Accountable, Consulted and Informed).</a:t>
            </a:r>
          </a:p>
          <a:p>
            <a:pPr algn="ctr"/>
            <a:endParaRPr lang="en-GB" dirty="0">
              <a:solidFill>
                <a:schemeClr val="tx1"/>
              </a:solidFill>
              <a:highlight>
                <a:srgbClr val="FFFF00"/>
              </a:highlight>
            </a:endParaRPr>
          </a:p>
        </p:txBody>
      </p:sp>
      <p:sp>
        <p:nvSpPr>
          <p:cNvPr id="26" name="Rectangle: Rounded Corners 25">
            <a:extLst>
              <a:ext uri="{FF2B5EF4-FFF2-40B4-BE49-F238E27FC236}">
                <a16:creationId xmlns:a16="http://schemas.microsoft.com/office/drawing/2014/main" id="{5544DCC2-C4FB-4DD0-B614-442171F90C6A}"/>
              </a:ext>
            </a:extLst>
          </p:cNvPr>
          <p:cNvSpPr/>
          <p:nvPr/>
        </p:nvSpPr>
        <p:spPr>
          <a:xfrm>
            <a:off x="8145905" y="3143250"/>
            <a:ext cx="381749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Develop Communications Plan </a:t>
            </a:r>
          </a:p>
        </p:txBody>
      </p:sp>
      <p:sp>
        <p:nvSpPr>
          <p:cNvPr id="27" name="Rectangle: Rounded Corners 26">
            <a:extLst>
              <a:ext uri="{FF2B5EF4-FFF2-40B4-BE49-F238E27FC236}">
                <a16:creationId xmlns:a16="http://schemas.microsoft.com/office/drawing/2014/main" id="{A48F9BBA-BB42-42AB-A7BF-3DC974315510}"/>
              </a:ext>
            </a:extLst>
          </p:cNvPr>
          <p:cNvSpPr/>
          <p:nvPr/>
        </p:nvSpPr>
        <p:spPr>
          <a:xfrm>
            <a:off x="8145905" y="2240673"/>
            <a:ext cx="3817496"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Develop Governance Structure</a:t>
            </a:r>
          </a:p>
        </p:txBody>
      </p:sp>
      <p:sp>
        <p:nvSpPr>
          <p:cNvPr id="29" name="Arrow: Right 28">
            <a:extLst>
              <a:ext uri="{FF2B5EF4-FFF2-40B4-BE49-F238E27FC236}">
                <a16:creationId xmlns:a16="http://schemas.microsoft.com/office/drawing/2014/main" id="{15A5D3D1-1258-40E4-B211-2C501B65CED4}"/>
              </a:ext>
            </a:extLst>
          </p:cNvPr>
          <p:cNvSpPr/>
          <p:nvPr/>
        </p:nvSpPr>
        <p:spPr>
          <a:xfrm>
            <a:off x="7241603" y="385106"/>
            <a:ext cx="698500" cy="492125"/>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5614C148-3EEB-4633-81B8-D4080503C04E}"/>
              </a:ext>
            </a:extLst>
          </p:cNvPr>
          <p:cNvSpPr txBox="1"/>
          <p:nvPr/>
        </p:nvSpPr>
        <p:spPr>
          <a:xfrm>
            <a:off x="282671" y="-930158"/>
            <a:ext cx="11074400" cy="923330"/>
          </a:xfrm>
          <a:prstGeom prst="rect">
            <a:avLst/>
          </a:prstGeom>
          <a:noFill/>
        </p:spPr>
        <p:txBody>
          <a:bodyPr wrap="square" rtlCol="0">
            <a:spAutoFit/>
          </a:bodyPr>
          <a:lstStyle/>
          <a:p>
            <a:r>
              <a:rPr lang="en-GB" dirty="0"/>
              <a:t>The success of a contract is dependent on good stakeholder management. Having clarity about who does what in the management of a contract is important for communication at strategic, tactical and operational tiers of management. It is also a precursor to developing a good working relationship between stakeholders.  </a:t>
            </a:r>
          </a:p>
        </p:txBody>
      </p:sp>
    </p:spTree>
    <p:extLst>
      <p:ext uri="{BB962C8B-B14F-4D97-AF65-F5344CB8AC3E}">
        <p14:creationId xmlns:p14="http://schemas.microsoft.com/office/powerpoint/2010/main" val="79276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AE854B-5DA1-4988-888F-A9EB15AE6CC7}"/>
              </a:ext>
            </a:extLst>
          </p:cNvPr>
          <p:cNvSpPr txBox="1"/>
          <p:nvPr/>
        </p:nvSpPr>
        <p:spPr>
          <a:xfrm>
            <a:off x="1167407" y="-31843"/>
            <a:ext cx="9556955" cy="584775"/>
          </a:xfrm>
          <a:prstGeom prst="rect">
            <a:avLst/>
          </a:prstGeom>
          <a:noFill/>
        </p:spPr>
        <p:txBody>
          <a:bodyPr wrap="square" rtlCol="0">
            <a:spAutoFit/>
          </a:bodyPr>
          <a:lstStyle/>
          <a:p>
            <a:pPr algn="ctr"/>
            <a:r>
              <a:rPr lang="en-GB" sz="3200" b="1" dirty="0"/>
              <a:t>Stage 3 Contract Administration  </a:t>
            </a:r>
          </a:p>
        </p:txBody>
      </p:sp>
      <p:sp>
        <p:nvSpPr>
          <p:cNvPr id="23" name="Rectangle: Rounded Corners 22">
            <a:extLst>
              <a:ext uri="{FF2B5EF4-FFF2-40B4-BE49-F238E27FC236}">
                <a16:creationId xmlns:a16="http://schemas.microsoft.com/office/drawing/2014/main" id="{17C21DCF-8253-4F15-8B36-14979E9A80FC}"/>
              </a:ext>
            </a:extLst>
          </p:cNvPr>
          <p:cNvSpPr/>
          <p:nvPr/>
        </p:nvSpPr>
        <p:spPr>
          <a:xfrm>
            <a:off x="6545867" y="1944249"/>
            <a:ext cx="4260645" cy="5715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Implementation </a:t>
            </a:r>
          </a:p>
        </p:txBody>
      </p:sp>
      <p:sp>
        <p:nvSpPr>
          <p:cNvPr id="26" name="Rectangle: Rounded Corners 25">
            <a:extLst>
              <a:ext uri="{FF2B5EF4-FFF2-40B4-BE49-F238E27FC236}">
                <a16:creationId xmlns:a16="http://schemas.microsoft.com/office/drawing/2014/main" id="{F23588DF-D98B-4F2B-9CF4-8EFCEACB12D3}"/>
              </a:ext>
            </a:extLst>
          </p:cNvPr>
          <p:cNvSpPr/>
          <p:nvPr/>
        </p:nvSpPr>
        <p:spPr>
          <a:xfrm>
            <a:off x="731137" y="1909748"/>
            <a:ext cx="4260646" cy="5715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Planning   </a:t>
            </a:r>
          </a:p>
        </p:txBody>
      </p:sp>
      <p:sp>
        <p:nvSpPr>
          <p:cNvPr id="27" name="Arrow: Right 26">
            <a:extLst>
              <a:ext uri="{FF2B5EF4-FFF2-40B4-BE49-F238E27FC236}">
                <a16:creationId xmlns:a16="http://schemas.microsoft.com/office/drawing/2014/main" id="{EF0C0C94-7A50-46B0-904E-87F1BC26AD1C}"/>
              </a:ext>
            </a:extLst>
          </p:cNvPr>
          <p:cNvSpPr/>
          <p:nvPr/>
        </p:nvSpPr>
        <p:spPr>
          <a:xfrm>
            <a:off x="5385747" y="3793858"/>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0303F43E-6075-4907-B66B-F38BD29D7755}"/>
              </a:ext>
            </a:extLst>
          </p:cNvPr>
          <p:cNvSpPr/>
          <p:nvPr/>
        </p:nvSpPr>
        <p:spPr>
          <a:xfrm>
            <a:off x="731136" y="2827146"/>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Review terms and conditions </a:t>
            </a:r>
          </a:p>
        </p:txBody>
      </p:sp>
      <p:sp>
        <p:nvSpPr>
          <p:cNvPr id="29" name="Rectangle: Rounded Corners 28">
            <a:extLst>
              <a:ext uri="{FF2B5EF4-FFF2-40B4-BE49-F238E27FC236}">
                <a16:creationId xmlns:a16="http://schemas.microsoft.com/office/drawing/2014/main" id="{B6DAA247-C769-468F-8EAA-4076A8558691}"/>
              </a:ext>
            </a:extLst>
          </p:cNvPr>
          <p:cNvSpPr/>
          <p:nvPr/>
        </p:nvSpPr>
        <p:spPr>
          <a:xfrm>
            <a:off x="721075" y="3782722"/>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Conduct gap analysis between terms and conditions and specification </a:t>
            </a:r>
          </a:p>
        </p:txBody>
      </p:sp>
      <p:sp>
        <p:nvSpPr>
          <p:cNvPr id="30" name="Rectangle: Rounded Corners 29">
            <a:extLst>
              <a:ext uri="{FF2B5EF4-FFF2-40B4-BE49-F238E27FC236}">
                <a16:creationId xmlns:a16="http://schemas.microsoft.com/office/drawing/2014/main" id="{1B8F5DB0-B647-4F14-B394-9869477C8468}"/>
              </a:ext>
            </a:extLst>
          </p:cNvPr>
          <p:cNvSpPr/>
          <p:nvPr/>
        </p:nvSpPr>
        <p:spPr>
          <a:xfrm>
            <a:off x="731136" y="5494660"/>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Define human resource requirements </a:t>
            </a:r>
          </a:p>
        </p:txBody>
      </p:sp>
      <p:sp>
        <p:nvSpPr>
          <p:cNvPr id="31" name="Rectangle: Rounded Corners 30">
            <a:extLst>
              <a:ext uri="{FF2B5EF4-FFF2-40B4-BE49-F238E27FC236}">
                <a16:creationId xmlns:a16="http://schemas.microsoft.com/office/drawing/2014/main" id="{A7DC0954-203A-4490-B0FC-7FC54868D40B}"/>
              </a:ext>
            </a:extLst>
          </p:cNvPr>
          <p:cNvSpPr/>
          <p:nvPr/>
        </p:nvSpPr>
        <p:spPr>
          <a:xfrm>
            <a:off x="6545866" y="2821003"/>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Develop contract management processes and procedures</a:t>
            </a:r>
          </a:p>
        </p:txBody>
      </p:sp>
      <p:sp>
        <p:nvSpPr>
          <p:cNvPr id="32" name="Rectangle: Rounded Corners 31">
            <a:extLst>
              <a:ext uri="{FF2B5EF4-FFF2-40B4-BE49-F238E27FC236}">
                <a16:creationId xmlns:a16="http://schemas.microsoft.com/office/drawing/2014/main" id="{328BE1B4-43C1-4A68-B2CF-1EC2BC88FA69}"/>
              </a:ext>
            </a:extLst>
          </p:cNvPr>
          <p:cNvSpPr/>
          <p:nvPr/>
        </p:nvSpPr>
        <p:spPr>
          <a:xfrm>
            <a:off x="6535804" y="4657466"/>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Configure/ set up hardware/ software  </a:t>
            </a:r>
          </a:p>
        </p:txBody>
      </p:sp>
      <p:sp>
        <p:nvSpPr>
          <p:cNvPr id="33" name="Rectangle: Rounded Corners 32">
            <a:extLst>
              <a:ext uri="{FF2B5EF4-FFF2-40B4-BE49-F238E27FC236}">
                <a16:creationId xmlns:a16="http://schemas.microsoft.com/office/drawing/2014/main" id="{6B180B1F-9E09-4019-88CA-B45E40DB8539}"/>
              </a:ext>
            </a:extLst>
          </p:cNvPr>
          <p:cNvSpPr/>
          <p:nvPr/>
        </p:nvSpPr>
        <p:spPr>
          <a:xfrm>
            <a:off x="731136" y="4617778"/>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Define technological requirements</a:t>
            </a:r>
          </a:p>
        </p:txBody>
      </p:sp>
      <p:sp>
        <p:nvSpPr>
          <p:cNvPr id="34" name="Rectangle: Rounded Corners 33">
            <a:extLst>
              <a:ext uri="{FF2B5EF4-FFF2-40B4-BE49-F238E27FC236}">
                <a16:creationId xmlns:a16="http://schemas.microsoft.com/office/drawing/2014/main" id="{3845EA95-D838-470B-89CE-D02B377BECDE}"/>
              </a:ext>
            </a:extLst>
          </p:cNvPr>
          <p:cNvSpPr/>
          <p:nvPr/>
        </p:nvSpPr>
        <p:spPr>
          <a:xfrm>
            <a:off x="6535805" y="3733110"/>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Develop/ revise/ propose contract clauses </a:t>
            </a:r>
          </a:p>
        </p:txBody>
      </p:sp>
      <p:sp>
        <p:nvSpPr>
          <p:cNvPr id="35" name="Arrow: Right 34">
            <a:extLst>
              <a:ext uri="{FF2B5EF4-FFF2-40B4-BE49-F238E27FC236}">
                <a16:creationId xmlns:a16="http://schemas.microsoft.com/office/drawing/2014/main" id="{28EE00A6-3A30-474C-8B23-7AB07053C52C}"/>
              </a:ext>
            </a:extLst>
          </p:cNvPr>
          <p:cNvSpPr/>
          <p:nvPr/>
        </p:nvSpPr>
        <p:spPr>
          <a:xfrm>
            <a:off x="5395808" y="2919220"/>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Right 35">
            <a:extLst>
              <a:ext uri="{FF2B5EF4-FFF2-40B4-BE49-F238E27FC236}">
                <a16:creationId xmlns:a16="http://schemas.microsoft.com/office/drawing/2014/main" id="{3F3DE11D-6B19-4B6E-9943-2D3ECAE661D1}"/>
              </a:ext>
            </a:extLst>
          </p:cNvPr>
          <p:cNvSpPr/>
          <p:nvPr/>
        </p:nvSpPr>
        <p:spPr>
          <a:xfrm>
            <a:off x="5380580" y="4697153"/>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Right 36">
            <a:extLst>
              <a:ext uri="{FF2B5EF4-FFF2-40B4-BE49-F238E27FC236}">
                <a16:creationId xmlns:a16="http://schemas.microsoft.com/office/drawing/2014/main" id="{E174E918-5B09-4BB6-8377-34397A875CEC}"/>
              </a:ext>
            </a:extLst>
          </p:cNvPr>
          <p:cNvSpPr/>
          <p:nvPr/>
        </p:nvSpPr>
        <p:spPr>
          <a:xfrm>
            <a:off x="5380578" y="5574035"/>
            <a:ext cx="698500" cy="49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lowchart: Predefined Process 37">
            <a:extLst>
              <a:ext uri="{FF2B5EF4-FFF2-40B4-BE49-F238E27FC236}">
                <a16:creationId xmlns:a16="http://schemas.microsoft.com/office/drawing/2014/main" id="{4306A599-11E7-4B7C-9469-16995B90ABF9}"/>
              </a:ext>
            </a:extLst>
          </p:cNvPr>
          <p:cNvSpPr/>
          <p:nvPr/>
        </p:nvSpPr>
        <p:spPr>
          <a:xfrm>
            <a:off x="11328017" y="5412240"/>
            <a:ext cx="3442083" cy="736339"/>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a:t>
            </a:r>
          </a:p>
          <a:p>
            <a:pPr algn="ctr"/>
            <a:r>
              <a:rPr lang="en-GB" dirty="0">
                <a:solidFill>
                  <a:schemeClr val="tx1"/>
                </a:solidFill>
              </a:rPr>
              <a:t>Stakeholder management   </a:t>
            </a:r>
          </a:p>
        </p:txBody>
      </p:sp>
      <p:sp>
        <p:nvSpPr>
          <p:cNvPr id="2" name="TextBox 1">
            <a:extLst>
              <a:ext uri="{FF2B5EF4-FFF2-40B4-BE49-F238E27FC236}">
                <a16:creationId xmlns:a16="http://schemas.microsoft.com/office/drawing/2014/main" id="{8E58BF71-9D6C-4804-B999-F0BB6309B0F5}"/>
              </a:ext>
            </a:extLst>
          </p:cNvPr>
          <p:cNvSpPr txBox="1"/>
          <p:nvPr/>
        </p:nvSpPr>
        <p:spPr>
          <a:xfrm>
            <a:off x="416275" y="452923"/>
            <a:ext cx="11659611" cy="1477328"/>
          </a:xfrm>
          <a:prstGeom prst="rect">
            <a:avLst/>
          </a:prstGeom>
          <a:noFill/>
        </p:spPr>
        <p:txBody>
          <a:bodyPr wrap="square" rtlCol="0">
            <a:spAutoFit/>
          </a:bodyPr>
          <a:lstStyle/>
          <a:p>
            <a:r>
              <a:rPr lang="en-GB" dirty="0"/>
              <a:t>Once the Purchasing Department has completed the tender process, we start to prepare the resources, processes and procedures to manage the contract once operational. It is important the specification work completed in Stage 1 is reflected in the terms and conditions of the contract. The work in this stage may inform the way we want the contractor to work and it’s therefore important to communicate these requirements during the contract mobilisation and implementation phase. </a:t>
            </a:r>
          </a:p>
        </p:txBody>
      </p:sp>
      <p:sp>
        <p:nvSpPr>
          <p:cNvPr id="18" name="Rectangle: Rounded Corners 17">
            <a:extLst>
              <a:ext uri="{FF2B5EF4-FFF2-40B4-BE49-F238E27FC236}">
                <a16:creationId xmlns:a16="http://schemas.microsoft.com/office/drawing/2014/main" id="{F0ABDDFC-B39E-49E1-A0EA-F1BB96E91C9E}"/>
              </a:ext>
            </a:extLst>
          </p:cNvPr>
          <p:cNvSpPr/>
          <p:nvPr/>
        </p:nvSpPr>
        <p:spPr>
          <a:xfrm>
            <a:off x="6545866" y="5518267"/>
            <a:ext cx="4260645" cy="5715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Stakeholder collaboration and communication  </a:t>
            </a:r>
          </a:p>
        </p:txBody>
      </p:sp>
      <p:cxnSp>
        <p:nvCxnSpPr>
          <p:cNvPr id="5" name="Straight Arrow Connector 4">
            <a:extLst>
              <a:ext uri="{FF2B5EF4-FFF2-40B4-BE49-F238E27FC236}">
                <a16:creationId xmlns:a16="http://schemas.microsoft.com/office/drawing/2014/main" id="{7BBCC896-3C1C-4AD7-A37D-3C129CEC95F6}"/>
              </a:ext>
            </a:extLst>
          </p:cNvPr>
          <p:cNvCxnSpPr>
            <a:cxnSpLocks/>
            <a:endCxn id="18" idx="3"/>
          </p:cNvCxnSpPr>
          <p:nvPr/>
        </p:nvCxnSpPr>
        <p:spPr>
          <a:xfrm flipH="1">
            <a:off x="10806511" y="5804017"/>
            <a:ext cx="5187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45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AE854B-5DA1-4988-888F-A9EB15AE6CC7}"/>
              </a:ext>
            </a:extLst>
          </p:cNvPr>
          <p:cNvSpPr txBox="1"/>
          <p:nvPr/>
        </p:nvSpPr>
        <p:spPr>
          <a:xfrm>
            <a:off x="1457678" y="-618073"/>
            <a:ext cx="9556955" cy="584775"/>
          </a:xfrm>
          <a:prstGeom prst="rect">
            <a:avLst/>
          </a:prstGeom>
          <a:noFill/>
        </p:spPr>
        <p:txBody>
          <a:bodyPr wrap="square" rtlCol="0">
            <a:spAutoFit/>
          </a:bodyPr>
          <a:lstStyle/>
          <a:p>
            <a:pPr algn="ctr"/>
            <a:r>
              <a:rPr lang="en-GB" sz="3200" b="1" dirty="0"/>
              <a:t>Stage 4 Relationship Management </a:t>
            </a:r>
          </a:p>
        </p:txBody>
      </p:sp>
      <p:sp>
        <p:nvSpPr>
          <p:cNvPr id="35" name="Flowchart: Process 34">
            <a:extLst>
              <a:ext uri="{FF2B5EF4-FFF2-40B4-BE49-F238E27FC236}">
                <a16:creationId xmlns:a16="http://schemas.microsoft.com/office/drawing/2014/main" id="{4B21E564-4874-47D8-B1E2-515F3D83A6B3}"/>
              </a:ext>
            </a:extLst>
          </p:cNvPr>
          <p:cNvSpPr/>
          <p:nvPr/>
        </p:nvSpPr>
        <p:spPr>
          <a:xfrm>
            <a:off x="772789" y="1378913"/>
            <a:ext cx="2239311" cy="455715"/>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Stakeholder needs</a:t>
            </a:r>
          </a:p>
        </p:txBody>
      </p:sp>
      <p:sp>
        <p:nvSpPr>
          <p:cNvPr id="37" name="Flowchart: Process 36">
            <a:extLst>
              <a:ext uri="{FF2B5EF4-FFF2-40B4-BE49-F238E27FC236}">
                <a16:creationId xmlns:a16="http://schemas.microsoft.com/office/drawing/2014/main" id="{3775F6FB-143C-43F9-91AE-6B91341C158F}"/>
              </a:ext>
            </a:extLst>
          </p:cNvPr>
          <p:cNvSpPr/>
          <p:nvPr/>
        </p:nvSpPr>
        <p:spPr>
          <a:xfrm>
            <a:off x="3444673" y="1561825"/>
            <a:ext cx="2450745" cy="148122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Management Resolution</a:t>
            </a:r>
          </a:p>
        </p:txBody>
      </p:sp>
      <p:sp>
        <p:nvSpPr>
          <p:cNvPr id="38" name="Flowchart: Process 37">
            <a:extLst>
              <a:ext uri="{FF2B5EF4-FFF2-40B4-BE49-F238E27FC236}">
                <a16:creationId xmlns:a16="http://schemas.microsoft.com/office/drawing/2014/main" id="{DE61D6BF-A18A-4C60-BCAA-88C8B808FD01}"/>
              </a:ext>
            </a:extLst>
          </p:cNvPr>
          <p:cNvSpPr/>
          <p:nvPr/>
        </p:nvSpPr>
        <p:spPr>
          <a:xfrm>
            <a:off x="3483987" y="3822360"/>
            <a:ext cx="2450745" cy="148123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 Management</a:t>
            </a:r>
          </a:p>
        </p:txBody>
      </p:sp>
      <p:sp>
        <p:nvSpPr>
          <p:cNvPr id="39" name="Flowchart: Process 38">
            <a:extLst>
              <a:ext uri="{FF2B5EF4-FFF2-40B4-BE49-F238E27FC236}">
                <a16:creationId xmlns:a16="http://schemas.microsoft.com/office/drawing/2014/main" id="{9A10D25D-308B-40C5-B66F-CA563DFBA301}"/>
              </a:ext>
            </a:extLst>
          </p:cNvPr>
          <p:cNvSpPr/>
          <p:nvPr/>
        </p:nvSpPr>
        <p:spPr>
          <a:xfrm>
            <a:off x="6537581" y="3822379"/>
            <a:ext cx="2450744" cy="148121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Service </a:t>
            </a:r>
            <a:r>
              <a:rPr lang="en-US" dirty="0" err="1">
                <a:solidFill>
                  <a:schemeClr val="tx1"/>
                </a:solidFill>
              </a:rPr>
              <a:t>Realisation</a:t>
            </a:r>
            <a:endParaRPr lang="en-US" dirty="0">
              <a:solidFill>
                <a:schemeClr val="tx1"/>
              </a:solidFill>
            </a:endParaRPr>
          </a:p>
          <a:p>
            <a:pPr algn="ctr"/>
            <a:r>
              <a:rPr lang="en-US" sz="1050" dirty="0">
                <a:solidFill>
                  <a:schemeClr val="tx1"/>
                </a:solidFill>
              </a:rPr>
              <a:t>(Actual quality of service received)</a:t>
            </a:r>
          </a:p>
        </p:txBody>
      </p:sp>
      <p:cxnSp>
        <p:nvCxnSpPr>
          <p:cNvPr id="47" name="Straight Arrow Connector 46">
            <a:extLst>
              <a:ext uri="{FF2B5EF4-FFF2-40B4-BE49-F238E27FC236}">
                <a16:creationId xmlns:a16="http://schemas.microsoft.com/office/drawing/2014/main" id="{8DD91126-40B7-4305-85B7-FBE469FD5512}"/>
              </a:ext>
            </a:extLst>
          </p:cNvPr>
          <p:cNvCxnSpPr>
            <a:cxnSpLocks/>
          </p:cNvCxnSpPr>
          <p:nvPr/>
        </p:nvCxnSpPr>
        <p:spPr>
          <a:xfrm flipH="1">
            <a:off x="8988325" y="4228913"/>
            <a:ext cx="734814"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55" name="Flowchart: Process 54">
            <a:extLst>
              <a:ext uri="{FF2B5EF4-FFF2-40B4-BE49-F238E27FC236}">
                <a16:creationId xmlns:a16="http://schemas.microsoft.com/office/drawing/2014/main" id="{94E20902-50FE-4A85-81A6-E8214B03E14E}"/>
              </a:ext>
            </a:extLst>
          </p:cNvPr>
          <p:cNvSpPr/>
          <p:nvPr/>
        </p:nvSpPr>
        <p:spPr>
          <a:xfrm>
            <a:off x="9813421" y="4828005"/>
            <a:ext cx="2266389" cy="451031"/>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Stakeholder satisfaction </a:t>
            </a:r>
          </a:p>
        </p:txBody>
      </p:sp>
      <p:sp>
        <p:nvSpPr>
          <p:cNvPr id="61" name="Rectangle: Rounded Corners 60">
            <a:extLst>
              <a:ext uri="{FF2B5EF4-FFF2-40B4-BE49-F238E27FC236}">
                <a16:creationId xmlns:a16="http://schemas.microsoft.com/office/drawing/2014/main" id="{995D1BB2-53AB-4949-A618-3EC9B4F5E03F}"/>
              </a:ext>
            </a:extLst>
          </p:cNvPr>
          <p:cNvSpPr/>
          <p:nvPr/>
        </p:nvSpPr>
        <p:spPr>
          <a:xfrm>
            <a:off x="1241435" y="3822360"/>
            <a:ext cx="1448443" cy="148123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People</a:t>
            </a:r>
          </a:p>
          <a:p>
            <a:pPr algn="ctr"/>
            <a:r>
              <a:rPr lang="en-GB" sz="1400" dirty="0">
                <a:solidFill>
                  <a:schemeClr val="tx1"/>
                </a:solidFill>
              </a:rPr>
              <a:t>Technology</a:t>
            </a:r>
          </a:p>
          <a:p>
            <a:pPr algn="ctr"/>
            <a:r>
              <a:rPr lang="en-GB" sz="1400" dirty="0">
                <a:solidFill>
                  <a:schemeClr val="tx1"/>
                </a:solidFill>
              </a:rPr>
              <a:t>Process</a:t>
            </a:r>
          </a:p>
          <a:p>
            <a:pPr algn="ctr"/>
            <a:r>
              <a:rPr lang="en-GB" sz="1400" dirty="0">
                <a:solidFill>
                  <a:schemeClr val="tx1"/>
                </a:solidFill>
              </a:rPr>
              <a:t>Finance</a:t>
            </a:r>
          </a:p>
          <a:p>
            <a:pPr algn="ctr"/>
            <a:r>
              <a:rPr lang="en-GB" sz="1400" dirty="0">
                <a:solidFill>
                  <a:schemeClr val="tx1"/>
                </a:solidFill>
              </a:rPr>
              <a:t>Equipment </a:t>
            </a:r>
          </a:p>
        </p:txBody>
      </p:sp>
      <p:sp>
        <p:nvSpPr>
          <p:cNvPr id="69" name="Rectangle 68">
            <a:extLst>
              <a:ext uri="{FF2B5EF4-FFF2-40B4-BE49-F238E27FC236}">
                <a16:creationId xmlns:a16="http://schemas.microsoft.com/office/drawing/2014/main" id="{A2B6F7EF-4266-4013-A6C8-685FF2314CDC}"/>
              </a:ext>
            </a:extLst>
          </p:cNvPr>
          <p:cNvSpPr/>
          <p:nvPr/>
        </p:nvSpPr>
        <p:spPr>
          <a:xfrm>
            <a:off x="6557652" y="1563509"/>
            <a:ext cx="2450744" cy="15233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Communication and evaluation </a:t>
            </a:r>
          </a:p>
        </p:txBody>
      </p:sp>
      <p:cxnSp>
        <p:nvCxnSpPr>
          <p:cNvPr id="74" name="Straight Arrow Connector 73">
            <a:extLst>
              <a:ext uri="{FF2B5EF4-FFF2-40B4-BE49-F238E27FC236}">
                <a16:creationId xmlns:a16="http://schemas.microsoft.com/office/drawing/2014/main" id="{EEBE4095-E2DE-4DCE-964F-5265E395D392}"/>
              </a:ext>
            </a:extLst>
          </p:cNvPr>
          <p:cNvCxnSpPr>
            <a:cxnSpLocks/>
            <a:endCxn id="37" idx="1"/>
          </p:cNvCxnSpPr>
          <p:nvPr/>
        </p:nvCxnSpPr>
        <p:spPr>
          <a:xfrm>
            <a:off x="2938463" y="2302436"/>
            <a:ext cx="506210"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E574D55E-91A8-45D5-97FB-B1E1E3DE84CA}"/>
              </a:ext>
            </a:extLst>
          </p:cNvPr>
          <p:cNvCxnSpPr>
            <a:cxnSpLocks/>
            <a:stCxn id="61" idx="3"/>
            <a:endCxn id="38" idx="1"/>
          </p:cNvCxnSpPr>
          <p:nvPr/>
        </p:nvCxnSpPr>
        <p:spPr>
          <a:xfrm>
            <a:off x="2689878" y="4562977"/>
            <a:ext cx="79410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Arrow: Down 79">
            <a:extLst>
              <a:ext uri="{FF2B5EF4-FFF2-40B4-BE49-F238E27FC236}">
                <a16:creationId xmlns:a16="http://schemas.microsoft.com/office/drawing/2014/main" id="{9DCBA848-D131-4061-AF79-66F79F5EFDCB}"/>
              </a:ext>
            </a:extLst>
          </p:cNvPr>
          <p:cNvSpPr/>
          <p:nvPr/>
        </p:nvSpPr>
        <p:spPr>
          <a:xfrm rot="5400000">
            <a:off x="5960770" y="213474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Arrow: Down 80">
            <a:extLst>
              <a:ext uri="{FF2B5EF4-FFF2-40B4-BE49-F238E27FC236}">
                <a16:creationId xmlns:a16="http://schemas.microsoft.com/office/drawing/2014/main" id="{8F449CE4-282F-403F-914F-9D5344C6BA37}"/>
              </a:ext>
            </a:extLst>
          </p:cNvPr>
          <p:cNvSpPr/>
          <p:nvPr/>
        </p:nvSpPr>
        <p:spPr>
          <a:xfrm rot="10800000">
            <a:off x="7652296" y="323165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Arrow: Down 81">
            <a:extLst>
              <a:ext uri="{FF2B5EF4-FFF2-40B4-BE49-F238E27FC236}">
                <a16:creationId xmlns:a16="http://schemas.microsoft.com/office/drawing/2014/main" id="{A8642DD0-5539-4096-89F4-72E5B036704F}"/>
              </a:ext>
            </a:extLst>
          </p:cNvPr>
          <p:cNvSpPr/>
          <p:nvPr/>
        </p:nvSpPr>
        <p:spPr>
          <a:xfrm rot="16200000">
            <a:off x="6028624" y="4432555"/>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Arrow: Down 82">
            <a:extLst>
              <a:ext uri="{FF2B5EF4-FFF2-40B4-BE49-F238E27FC236}">
                <a16:creationId xmlns:a16="http://schemas.microsoft.com/office/drawing/2014/main" id="{34A41EDC-73C0-4045-A5DF-DE31FE3C824E}"/>
              </a:ext>
            </a:extLst>
          </p:cNvPr>
          <p:cNvSpPr/>
          <p:nvPr/>
        </p:nvSpPr>
        <p:spPr>
          <a:xfrm>
            <a:off x="4593110" y="3231653"/>
            <a:ext cx="415064" cy="380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lowchart: Predefined Process 83">
            <a:extLst>
              <a:ext uri="{FF2B5EF4-FFF2-40B4-BE49-F238E27FC236}">
                <a16:creationId xmlns:a16="http://schemas.microsoft.com/office/drawing/2014/main" id="{6311E75B-4D94-4395-A6B2-1B710200A2FC}"/>
              </a:ext>
            </a:extLst>
          </p:cNvPr>
          <p:cNvSpPr/>
          <p:nvPr/>
        </p:nvSpPr>
        <p:spPr>
          <a:xfrm>
            <a:off x="737837" y="1946523"/>
            <a:ext cx="2196956" cy="607941"/>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Stage 8</a:t>
            </a:r>
          </a:p>
          <a:p>
            <a:pPr algn="ctr"/>
            <a:r>
              <a:rPr lang="en-GB" sz="1200" dirty="0">
                <a:solidFill>
                  <a:schemeClr val="tx1"/>
                </a:solidFill>
              </a:rPr>
              <a:t>Contract Development Process</a:t>
            </a:r>
          </a:p>
        </p:txBody>
      </p:sp>
      <p:sp>
        <p:nvSpPr>
          <p:cNvPr id="88" name="Flowchart: Predefined Process 87">
            <a:extLst>
              <a:ext uri="{FF2B5EF4-FFF2-40B4-BE49-F238E27FC236}">
                <a16:creationId xmlns:a16="http://schemas.microsoft.com/office/drawing/2014/main" id="{2D1BAC84-4699-4E7C-A409-E43B233C3010}"/>
              </a:ext>
            </a:extLst>
          </p:cNvPr>
          <p:cNvSpPr/>
          <p:nvPr/>
        </p:nvSpPr>
        <p:spPr>
          <a:xfrm>
            <a:off x="9799178" y="3943811"/>
            <a:ext cx="2280633" cy="570204"/>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Stage 5: </a:t>
            </a:r>
          </a:p>
          <a:p>
            <a:pPr algn="ctr"/>
            <a:r>
              <a:rPr lang="en-GB" sz="1200" dirty="0">
                <a:solidFill>
                  <a:schemeClr val="tx1"/>
                </a:solidFill>
              </a:rPr>
              <a:t>Performance  management process</a:t>
            </a:r>
          </a:p>
        </p:txBody>
      </p:sp>
      <p:sp>
        <p:nvSpPr>
          <p:cNvPr id="90" name="Flowchart: Predefined Process 89">
            <a:extLst>
              <a:ext uri="{FF2B5EF4-FFF2-40B4-BE49-F238E27FC236}">
                <a16:creationId xmlns:a16="http://schemas.microsoft.com/office/drawing/2014/main" id="{06222A63-56D9-4E73-8064-F3E259CE2595}"/>
              </a:ext>
            </a:extLst>
          </p:cNvPr>
          <p:cNvSpPr/>
          <p:nvPr/>
        </p:nvSpPr>
        <p:spPr>
          <a:xfrm>
            <a:off x="9723138" y="2006560"/>
            <a:ext cx="2356671" cy="627230"/>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solidFill>
                  <a:schemeClr val="tx1"/>
                </a:solidFill>
              </a:rPr>
              <a:t>Stage 2</a:t>
            </a:r>
          </a:p>
          <a:p>
            <a:pPr algn="ctr"/>
            <a:r>
              <a:rPr lang="en-GB" sz="1200" dirty="0">
                <a:solidFill>
                  <a:schemeClr val="tx1"/>
                </a:solidFill>
              </a:rPr>
              <a:t>Stakeholder management </a:t>
            </a:r>
          </a:p>
        </p:txBody>
      </p:sp>
      <p:cxnSp>
        <p:nvCxnSpPr>
          <p:cNvPr id="91" name="Straight Arrow Connector 90">
            <a:extLst>
              <a:ext uri="{FF2B5EF4-FFF2-40B4-BE49-F238E27FC236}">
                <a16:creationId xmlns:a16="http://schemas.microsoft.com/office/drawing/2014/main" id="{6F66F14F-3A4C-4455-BDB7-BF81E11E2044}"/>
              </a:ext>
            </a:extLst>
          </p:cNvPr>
          <p:cNvCxnSpPr>
            <a:cxnSpLocks/>
          </p:cNvCxnSpPr>
          <p:nvPr/>
        </p:nvCxnSpPr>
        <p:spPr>
          <a:xfrm flipH="1">
            <a:off x="8988324" y="2317622"/>
            <a:ext cx="734814"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744A313-9121-4996-A42A-A3B8D93BC8D4}"/>
              </a:ext>
            </a:extLst>
          </p:cNvPr>
          <p:cNvSpPr txBox="1"/>
          <p:nvPr/>
        </p:nvSpPr>
        <p:spPr>
          <a:xfrm>
            <a:off x="656821" y="87175"/>
            <a:ext cx="11158667" cy="923330"/>
          </a:xfrm>
          <a:prstGeom prst="rect">
            <a:avLst/>
          </a:prstGeom>
          <a:noFill/>
        </p:spPr>
        <p:txBody>
          <a:bodyPr wrap="square" rtlCol="0">
            <a:spAutoFit/>
          </a:bodyPr>
          <a:lstStyle/>
          <a:p>
            <a:r>
              <a:rPr lang="en-GB" dirty="0"/>
              <a:t>Fundamental to a good relationship between stakeholders is the process of constantly reviewing the needs of stakeholders so that the contract can evolve over time to continually satisfy those needs. This stage relates to Oxford University stakeholders only and is not to be confused with supplier relationship management in stage 10. </a:t>
            </a:r>
          </a:p>
        </p:txBody>
      </p:sp>
    </p:spTree>
    <p:extLst>
      <p:ext uri="{BB962C8B-B14F-4D97-AF65-F5344CB8AC3E}">
        <p14:creationId xmlns:p14="http://schemas.microsoft.com/office/powerpoint/2010/main" val="352400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p:cNvSpPr/>
          <p:nvPr/>
        </p:nvSpPr>
        <p:spPr>
          <a:xfrm>
            <a:off x="-1696821" y="2004205"/>
            <a:ext cx="3064088" cy="903358"/>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Develop performance management plan</a:t>
            </a:r>
          </a:p>
          <a:p>
            <a:pPr algn="ctr"/>
            <a:endParaRPr lang="en-US" sz="2000" dirty="0">
              <a:solidFill>
                <a:schemeClr val="tx1"/>
              </a:solidFill>
            </a:endParaRPr>
          </a:p>
        </p:txBody>
      </p:sp>
      <p:sp>
        <p:nvSpPr>
          <p:cNvPr id="6" name="Flowchart: Process 5"/>
          <p:cNvSpPr/>
          <p:nvPr/>
        </p:nvSpPr>
        <p:spPr>
          <a:xfrm>
            <a:off x="2371765" y="1991503"/>
            <a:ext cx="3064089" cy="906529"/>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Monitoring </a:t>
            </a:r>
          </a:p>
          <a:p>
            <a:pPr algn="ctr"/>
            <a:endParaRPr lang="en-US" sz="2000" dirty="0">
              <a:solidFill>
                <a:schemeClr val="tx1"/>
              </a:solidFill>
            </a:endParaRPr>
          </a:p>
        </p:txBody>
      </p:sp>
      <p:sp>
        <p:nvSpPr>
          <p:cNvPr id="7" name="Flowchart: Process 6"/>
          <p:cNvSpPr/>
          <p:nvPr/>
        </p:nvSpPr>
        <p:spPr>
          <a:xfrm>
            <a:off x="6895752" y="1991657"/>
            <a:ext cx="3064089" cy="914453"/>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Review</a:t>
            </a:r>
          </a:p>
        </p:txBody>
      </p:sp>
      <p:sp>
        <p:nvSpPr>
          <p:cNvPr id="8" name="Flowchart: Process 7"/>
          <p:cNvSpPr/>
          <p:nvPr/>
        </p:nvSpPr>
        <p:spPr>
          <a:xfrm>
            <a:off x="-1696821" y="3208420"/>
            <a:ext cx="3064088" cy="51309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objective KPIs</a:t>
            </a:r>
          </a:p>
        </p:txBody>
      </p:sp>
      <p:sp>
        <p:nvSpPr>
          <p:cNvPr id="9" name="Flowchart: Process 8"/>
          <p:cNvSpPr/>
          <p:nvPr/>
        </p:nvSpPr>
        <p:spPr>
          <a:xfrm>
            <a:off x="-1712688" y="4471246"/>
            <a:ext cx="3064088" cy="56377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monitoring requirements</a:t>
            </a:r>
          </a:p>
        </p:txBody>
      </p:sp>
      <p:sp>
        <p:nvSpPr>
          <p:cNvPr id="10" name="Flowchart: Process 9"/>
          <p:cNvSpPr/>
          <p:nvPr/>
        </p:nvSpPr>
        <p:spPr>
          <a:xfrm>
            <a:off x="-1696821" y="3818186"/>
            <a:ext cx="3064088" cy="59471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performance management mechanism</a:t>
            </a:r>
          </a:p>
        </p:txBody>
      </p:sp>
      <p:sp>
        <p:nvSpPr>
          <p:cNvPr id="11" name="Flowchart: Process 10"/>
          <p:cNvSpPr/>
          <p:nvPr/>
        </p:nvSpPr>
        <p:spPr>
          <a:xfrm>
            <a:off x="-1696821" y="5127990"/>
            <a:ext cx="3064088" cy="55291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review process and review panel</a:t>
            </a:r>
          </a:p>
        </p:txBody>
      </p:sp>
      <p:sp>
        <p:nvSpPr>
          <p:cNvPr id="12" name="Flowchart: Process 11"/>
          <p:cNvSpPr/>
          <p:nvPr/>
        </p:nvSpPr>
        <p:spPr>
          <a:xfrm>
            <a:off x="-1713798" y="6474507"/>
            <a:ext cx="3064088" cy="57751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dispute resolution procedure</a:t>
            </a:r>
          </a:p>
        </p:txBody>
      </p:sp>
      <p:sp>
        <p:nvSpPr>
          <p:cNvPr id="13" name="Flowchart: Process 12"/>
          <p:cNvSpPr/>
          <p:nvPr/>
        </p:nvSpPr>
        <p:spPr>
          <a:xfrm>
            <a:off x="-1709521" y="5765248"/>
            <a:ext cx="3064088" cy="616347"/>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management reporting mechanism</a:t>
            </a:r>
          </a:p>
        </p:txBody>
      </p:sp>
      <p:sp>
        <p:nvSpPr>
          <p:cNvPr id="14" name="Flowchart: Process 13"/>
          <p:cNvSpPr/>
          <p:nvPr/>
        </p:nvSpPr>
        <p:spPr>
          <a:xfrm>
            <a:off x="2382545" y="3250001"/>
            <a:ext cx="3064089" cy="65731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Collate performance data/ records </a:t>
            </a:r>
          </a:p>
        </p:txBody>
      </p:sp>
      <p:sp>
        <p:nvSpPr>
          <p:cNvPr id="15" name="Flowchart: Process 14"/>
          <p:cNvSpPr/>
          <p:nvPr/>
        </p:nvSpPr>
        <p:spPr>
          <a:xfrm>
            <a:off x="2382545" y="5137005"/>
            <a:ext cx="3064089" cy="65371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Periodic KPI inspection</a:t>
            </a:r>
          </a:p>
        </p:txBody>
      </p:sp>
      <p:sp>
        <p:nvSpPr>
          <p:cNvPr id="16" name="Flowchart: Process 15"/>
          <p:cNvSpPr/>
          <p:nvPr/>
        </p:nvSpPr>
        <p:spPr>
          <a:xfrm>
            <a:off x="6895752" y="4033870"/>
            <a:ext cx="3064089" cy="59312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Identify performance trends</a:t>
            </a:r>
          </a:p>
        </p:txBody>
      </p:sp>
      <p:sp>
        <p:nvSpPr>
          <p:cNvPr id="17" name="Flowchart: Process 16"/>
          <p:cNvSpPr/>
          <p:nvPr/>
        </p:nvSpPr>
        <p:spPr>
          <a:xfrm>
            <a:off x="6895752" y="4705257"/>
            <a:ext cx="3064089" cy="94507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Identify non-conformances/compliance and reasons why</a:t>
            </a:r>
          </a:p>
        </p:txBody>
      </p:sp>
      <p:sp>
        <p:nvSpPr>
          <p:cNvPr id="18" name="Flowchart: Process 17"/>
          <p:cNvSpPr/>
          <p:nvPr/>
        </p:nvSpPr>
        <p:spPr>
          <a:xfrm>
            <a:off x="6895752" y="3190986"/>
            <a:ext cx="3064089" cy="7528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Review panel periodic meeting</a:t>
            </a:r>
          </a:p>
        </p:txBody>
      </p:sp>
      <p:sp>
        <p:nvSpPr>
          <p:cNvPr id="19" name="Flowchart: Process 18"/>
          <p:cNvSpPr/>
          <p:nvPr/>
        </p:nvSpPr>
        <p:spPr>
          <a:xfrm>
            <a:off x="6895752" y="5720726"/>
            <a:ext cx="3064089" cy="89305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Agree scores and/or activate dispute resolution procedure</a:t>
            </a:r>
          </a:p>
        </p:txBody>
      </p:sp>
      <p:sp>
        <p:nvSpPr>
          <p:cNvPr id="20" name="Flowchart: Process 19"/>
          <p:cNvSpPr/>
          <p:nvPr/>
        </p:nvSpPr>
        <p:spPr>
          <a:xfrm>
            <a:off x="11377299" y="1991657"/>
            <a:ext cx="3064089" cy="914453"/>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Management reporting</a:t>
            </a:r>
          </a:p>
        </p:txBody>
      </p:sp>
      <p:sp>
        <p:nvSpPr>
          <p:cNvPr id="21" name="Flowchart: Process 20"/>
          <p:cNvSpPr/>
          <p:nvPr/>
        </p:nvSpPr>
        <p:spPr>
          <a:xfrm>
            <a:off x="11428099" y="3145289"/>
            <a:ext cx="3064089" cy="892137"/>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Submit periodic management report</a:t>
            </a:r>
          </a:p>
        </p:txBody>
      </p:sp>
      <p:sp>
        <p:nvSpPr>
          <p:cNvPr id="23" name="Flowchart: Process 22"/>
          <p:cNvSpPr/>
          <p:nvPr/>
        </p:nvSpPr>
        <p:spPr>
          <a:xfrm>
            <a:off x="-1696064" y="1328853"/>
            <a:ext cx="3064089" cy="576882"/>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sz="2400" b="1" dirty="0">
                <a:solidFill>
                  <a:schemeClr val="tx1"/>
                </a:solidFill>
              </a:rPr>
              <a:t>Planning </a:t>
            </a:r>
            <a:r>
              <a:rPr lang="en-US" b="1" dirty="0">
                <a:solidFill>
                  <a:schemeClr val="tx1"/>
                </a:solidFill>
              </a:rPr>
              <a:t> </a:t>
            </a:r>
          </a:p>
          <a:p>
            <a:pPr algn="ctr"/>
            <a:endParaRPr lang="en-US" sz="2000" dirty="0">
              <a:solidFill>
                <a:schemeClr val="tx1"/>
              </a:solidFill>
            </a:endParaRPr>
          </a:p>
        </p:txBody>
      </p:sp>
      <p:sp>
        <p:nvSpPr>
          <p:cNvPr id="24" name="Flowchart: Process 23"/>
          <p:cNvSpPr/>
          <p:nvPr/>
        </p:nvSpPr>
        <p:spPr>
          <a:xfrm>
            <a:off x="2363277" y="1327663"/>
            <a:ext cx="12078111" cy="576882"/>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a:p>
            <a:pPr algn="ctr"/>
            <a:r>
              <a:rPr lang="en-US" sz="2400" b="1" dirty="0">
                <a:solidFill>
                  <a:schemeClr val="tx1"/>
                </a:solidFill>
              </a:rPr>
              <a:t>Implementation </a:t>
            </a:r>
            <a:r>
              <a:rPr lang="en-US" b="1" dirty="0">
                <a:solidFill>
                  <a:schemeClr val="tx1"/>
                </a:solidFill>
              </a:rPr>
              <a:t> </a:t>
            </a:r>
          </a:p>
          <a:p>
            <a:pPr algn="ctr"/>
            <a:endParaRPr lang="en-US" sz="2400" b="1" dirty="0">
              <a:solidFill>
                <a:schemeClr val="tx1"/>
              </a:solidFill>
            </a:endParaRPr>
          </a:p>
        </p:txBody>
      </p:sp>
      <p:sp>
        <p:nvSpPr>
          <p:cNvPr id="26" name="Right Arrow 25"/>
          <p:cNvSpPr/>
          <p:nvPr/>
        </p:nvSpPr>
        <p:spPr>
          <a:xfrm>
            <a:off x="10163547" y="2176133"/>
            <a:ext cx="1027021" cy="718727"/>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7" name="Right Arrow 26"/>
          <p:cNvSpPr/>
          <p:nvPr/>
        </p:nvSpPr>
        <p:spPr>
          <a:xfrm>
            <a:off x="5588634" y="2070745"/>
            <a:ext cx="1027021" cy="718727"/>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0" name="Down Arrow 29"/>
          <p:cNvSpPr/>
          <p:nvPr/>
        </p:nvSpPr>
        <p:spPr>
          <a:xfrm>
            <a:off x="3482093" y="4081231"/>
            <a:ext cx="887612" cy="91476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3" name="TextBox 32"/>
          <p:cNvSpPr txBox="1"/>
          <p:nvPr/>
        </p:nvSpPr>
        <p:spPr>
          <a:xfrm>
            <a:off x="1499357" y="-1156931"/>
            <a:ext cx="9556955" cy="584775"/>
          </a:xfrm>
          <a:prstGeom prst="rect">
            <a:avLst/>
          </a:prstGeom>
          <a:noFill/>
        </p:spPr>
        <p:txBody>
          <a:bodyPr wrap="square" rtlCol="0">
            <a:spAutoFit/>
          </a:bodyPr>
          <a:lstStyle/>
          <a:p>
            <a:pPr algn="ctr"/>
            <a:r>
              <a:rPr lang="en-GB" sz="3200" b="1" dirty="0"/>
              <a:t>Stage 5 Performance Management </a:t>
            </a:r>
          </a:p>
        </p:txBody>
      </p:sp>
      <p:sp>
        <p:nvSpPr>
          <p:cNvPr id="31" name="Right Arrow 26">
            <a:extLst>
              <a:ext uri="{FF2B5EF4-FFF2-40B4-BE49-F238E27FC236}">
                <a16:creationId xmlns:a16="http://schemas.microsoft.com/office/drawing/2014/main" id="{10B5BF88-3080-4D78-A55F-CA2073586755}"/>
              </a:ext>
            </a:extLst>
          </p:cNvPr>
          <p:cNvSpPr/>
          <p:nvPr/>
        </p:nvSpPr>
        <p:spPr>
          <a:xfrm>
            <a:off x="1551552" y="2321570"/>
            <a:ext cx="677068" cy="57688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Flowchart: Predefined Process 1">
            <a:extLst>
              <a:ext uri="{FF2B5EF4-FFF2-40B4-BE49-F238E27FC236}">
                <a16:creationId xmlns:a16="http://schemas.microsoft.com/office/drawing/2014/main" id="{334FBF0A-EC4D-42F2-A9C1-C159CA9FE967}"/>
              </a:ext>
            </a:extLst>
          </p:cNvPr>
          <p:cNvSpPr/>
          <p:nvPr/>
        </p:nvSpPr>
        <p:spPr>
          <a:xfrm>
            <a:off x="10435757" y="5131614"/>
            <a:ext cx="2321322" cy="1102807"/>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8</a:t>
            </a:r>
          </a:p>
          <a:p>
            <a:pPr algn="ctr"/>
            <a:r>
              <a:rPr lang="en-GB" dirty="0">
                <a:solidFill>
                  <a:schemeClr val="tx1"/>
                </a:solidFill>
              </a:rPr>
              <a:t>Contract Development Process</a:t>
            </a:r>
          </a:p>
        </p:txBody>
      </p:sp>
      <p:sp>
        <p:nvSpPr>
          <p:cNvPr id="34" name="Flowchart: Predefined Process 33">
            <a:extLst>
              <a:ext uri="{FF2B5EF4-FFF2-40B4-BE49-F238E27FC236}">
                <a16:creationId xmlns:a16="http://schemas.microsoft.com/office/drawing/2014/main" id="{F3FB33AA-03AA-4DCE-8638-868F62BE721D}"/>
              </a:ext>
            </a:extLst>
          </p:cNvPr>
          <p:cNvSpPr/>
          <p:nvPr/>
        </p:nvSpPr>
        <p:spPr>
          <a:xfrm>
            <a:off x="12882486" y="5098746"/>
            <a:ext cx="2321322" cy="1155207"/>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9</a:t>
            </a:r>
          </a:p>
          <a:p>
            <a:pPr algn="ctr"/>
            <a:r>
              <a:rPr lang="en-GB" dirty="0">
                <a:solidFill>
                  <a:schemeClr val="tx1"/>
                </a:solidFill>
              </a:rPr>
              <a:t>Supplier Development Process</a:t>
            </a:r>
          </a:p>
        </p:txBody>
      </p:sp>
      <p:cxnSp>
        <p:nvCxnSpPr>
          <p:cNvPr id="37" name="Straight Arrow Connector 36">
            <a:extLst>
              <a:ext uri="{FF2B5EF4-FFF2-40B4-BE49-F238E27FC236}">
                <a16:creationId xmlns:a16="http://schemas.microsoft.com/office/drawing/2014/main" id="{0C55DFD5-6E71-4F00-83C6-F7A3B60B0182}"/>
              </a:ext>
            </a:extLst>
          </p:cNvPr>
          <p:cNvCxnSpPr>
            <a:cxnSpLocks/>
          </p:cNvCxnSpPr>
          <p:nvPr/>
        </p:nvCxnSpPr>
        <p:spPr>
          <a:xfrm flipH="1">
            <a:off x="11988437" y="4037426"/>
            <a:ext cx="946309" cy="1056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6043F0F-D3D2-4E31-97CD-7173C133FA09}"/>
              </a:ext>
            </a:extLst>
          </p:cNvPr>
          <p:cNvCxnSpPr>
            <a:cxnSpLocks/>
            <a:stCxn id="21" idx="2"/>
            <a:endCxn id="34" idx="0"/>
          </p:cNvCxnSpPr>
          <p:nvPr/>
        </p:nvCxnSpPr>
        <p:spPr>
          <a:xfrm>
            <a:off x="12960144" y="4037426"/>
            <a:ext cx="1083003" cy="1061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793314-6E56-495D-A8FE-5D9E781ADE76}"/>
              </a:ext>
            </a:extLst>
          </p:cNvPr>
          <p:cNvSpPr txBox="1"/>
          <p:nvPr/>
        </p:nvSpPr>
        <p:spPr>
          <a:xfrm>
            <a:off x="711200" y="14260"/>
            <a:ext cx="11277237" cy="923330"/>
          </a:xfrm>
          <a:prstGeom prst="rect">
            <a:avLst/>
          </a:prstGeom>
          <a:noFill/>
        </p:spPr>
        <p:txBody>
          <a:bodyPr wrap="square" rtlCol="0">
            <a:spAutoFit/>
          </a:bodyPr>
          <a:lstStyle/>
          <a:p>
            <a:r>
              <a:rPr lang="en-GB" dirty="0"/>
              <a:t>Developing a suitable performance management regime to measure the key aspects of a contract is essential for stakeholders to understand how the contract is performing at any given point in time. This will help inform robust decision-making to change and evolve the contract and ensure the contract remains fit for purpose. </a:t>
            </a:r>
          </a:p>
        </p:txBody>
      </p:sp>
    </p:spTree>
    <p:extLst>
      <p:ext uri="{BB962C8B-B14F-4D97-AF65-F5344CB8AC3E}">
        <p14:creationId xmlns:p14="http://schemas.microsoft.com/office/powerpoint/2010/main" val="425159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928380" y="-1849396"/>
            <a:ext cx="9556955" cy="584775"/>
          </a:xfrm>
          <a:prstGeom prst="rect">
            <a:avLst/>
          </a:prstGeom>
          <a:noFill/>
        </p:spPr>
        <p:txBody>
          <a:bodyPr wrap="square" rtlCol="0">
            <a:spAutoFit/>
          </a:bodyPr>
          <a:lstStyle/>
          <a:p>
            <a:pPr algn="ctr"/>
            <a:r>
              <a:rPr lang="en-GB" sz="3200" b="1" dirty="0"/>
              <a:t>Stage 6 Finance  </a:t>
            </a:r>
          </a:p>
        </p:txBody>
      </p:sp>
      <p:sp>
        <p:nvSpPr>
          <p:cNvPr id="20" name="Flowchart: Process 19">
            <a:extLst>
              <a:ext uri="{FF2B5EF4-FFF2-40B4-BE49-F238E27FC236}">
                <a16:creationId xmlns:a16="http://schemas.microsoft.com/office/drawing/2014/main" id="{E4798F07-1258-43E1-A911-DF49E3680FFB}"/>
              </a:ext>
            </a:extLst>
          </p:cNvPr>
          <p:cNvSpPr/>
          <p:nvPr/>
        </p:nvSpPr>
        <p:spPr>
          <a:xfrm>
            <a:off x="818945" y="4084095"/>
            <a:ext cx="4413250" cy="277893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u="sng" dirty="0">
              <a:solidFill>
                <a:schemeClr val="tx1"/>
              </a:solidFill>
            </a:endParaRPr>
          </a:p>
          <a:p>
            <a:pPr marL="342900" indent="-342900">
              <a:buFont typeface="Arial" panose="020B0604020202020204" pitchFamily="34" charset="0"/>
              <a:buChar char="•"/>
            </a:pPr>
            <a:r>
              <a:rPr lang="en-US" sz="2000" dirty="0">
                <a:solidFill>
                  <a:schemeClr val="tx1"/>
                </a:solidFill>
              </a:rPr>
              <a:t>In conformance with contract and agreed financial procedures</a:t>
            </a: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In conformance with agreed templates and information requirements </a:t>
            </a:r>
          </a:p>
          <a:p>
            <a:endParaRPr lang="en-US" sz="2000" dirty="0">
              <a:solidFill>
                <a:schemeClr val="tx1"/>
              </a:solidFill>
            </a:endParaRPr>
          </a:p>
          <a:p>
            <a:endParaRPr lang="en-US" sz="2000" u="sng" dirty="0">
              <a:solidFill>
                <a:schemeClr val="tx1"/>
              </a:solidFill>
            </a:endParaRPr>
          </a:p>
        </p:txBody>
      </p:sp>
      <p:sp>
        <p:nvSpPr>
          <p:cNvPr id="21" name="Flowchart: Process 20">
            <a:extLst>
              <a:ext uri="{FF2B5EF4-FFF2-40B4-BE49-F238E27FC236}">
                <a16:creationId xmlns:a16="http://schemas.microsoft.com/office/drawing/2014/main" id="{FB1EE059-6DF0-41A3-B607-D9E55657D4AF}"/>
              </a:ext>
            </a:extLst>
          </p:cNvPr>
          <p:cNvSpPr/>
          <p:nvPr/>
        </p:nvSpPr>
        <p:spPr>
          <a:xfrm>
            <a:off x="830291" y="468923"/>
            <a:ext cx="4413250" cy="311591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u="sng" dirty="0">
              <a:solidFill>
                <a:schemeClr val="tx1"/>
              </a:solidFill>
            </a:endParaRPr>
          </a:p>
          <a:p>
            <a:pPr marL="285750" indent="-285750">
              <a:buFont typeface="Arial" pitchFamily="34" charset="0"/>
              <a:buChar char="•"/>
            </a:pPr>
            <a:r>
              <a:rPr lang="en-US" sz="2000" dirty="0">
                <a:solidFill>
                  <a:schemeClr val="tx1"/>
                </a:solidFill>
              </a:rPr>
              <a:t>Services</a:t>
            </a:r>
          </a:p>
          <a:p>
            <a:pPr marL="285750" indent="-285750">
              <a:buFont typeface="Arial" pitchFamily="34" charset="0"/>
              <a:buChar char="•"/>
            </a:pPr>
            <a:r>
              <a:rPr lang="en-US" sz="2000" dirty="0">
                <a:solidFill>
                  <a:schemeClr val="tx1"/>
                </a:solidFill>
              </a:rPr>
              <a:t>Provisional sums </a:t>
            </a:r>
          </a:p>
          <a:p>
            <a:pPr marL="285750" indent="-285750">
              <a:buFont typeface="Arial" pitchFamily="34" charset="0"/>
              <a:buChar char="•"/>
            </a:pPr>
            <a:r>
              <a:rPr lang="en-US" sz="2000" dirty="0">
                <a:solidFill>
                  <a:schemeClr val="tx1"/>
                </a:solidFill>
              </a:rPr>
              <a:t>Capital Expenditure</a:t>
            </a:r>
          </a:p>
          <a:p>
            <a:pPr marL="285750" indent="-285750">
              <a:buFont typeface="Arial" pitchFamily="34" charset="0"/>
              <a:buChar char="•"/>
            </a:pPr>
            <a:r>
              <a:rPr lang="en-US" sz="2000" dirty="0">
                <a:solidFill>
                  <a:schemeClr val="tx1"/>
                </a:solidFill>
              </a:rPr>
              <a:t>Contract terms and conditions</a:t>
            </a:r>
          </a:p>
          <a:p>
            <a:pPr marL="285750" indent="-285750">
              <a:buFont typeface="Arial" pitchFamily="34" charset="0"/>
              <a:buChar char="•"/>
            </a:pPr>
            <a:r>
              <a:rPr lang="en-US" sz="2000" dirty="0">
                <a:solidFill>
                  <a:schemeClr val="tx1"/>
                </a:solidFill>
              </a:rPr>
              <a:t>Stakeholder roles and responsibilities   </a:t>
            </a:r>
          </a:p>
          <a:p>
            <a:pPr marL="285750" indent="-285750">
              <a:buFont typeface="Arial" pitchFamily="34" charset="0"/>
              <a:buChar char="•"/>
            </a:pPr>
            <a:r>
              <a:rPr lang="en-US" sz="2000" dirty="0">
                <a:solidFill>
                  <a:schemeClr val="tx1"/>
                </a:solidFill>
              </a:rPr>
              <a:t>Warranty terms and conditions</a:t>
            </a:r>
          </a:p>
          <a:p>
            <a:pPr marL="285750" indent="-285750">
              <a:buFont typeface="Arial" pitchFamily="34" charset="0"/>
              <a:buChar char="•"/>
            </a:pPr>
            <a:r>
              <a:rPr lang="en-US" sz="2000" dirty="0">
                <a:solidFill>
                  <a:schemeClr val="tx1"/>
                </a:solidFill>
              </a:rPr>
              <a:t>Oxford University financial templates</a:t>
            </a:r>
          </a:p>
          <a:p>
            <a:pPr marL="285750" indent="-285750">
              <a:buFont typeface="Arial" pitchFamily="34" charset="0"/>
              <a:buChar char="•"/>
            </a:pPr>
            <a:r>
              <a:rPr lang="en-US" sz="2000" dirty="0">
                <a:solidFill>
                  <a:schemeClr val="tx1"/>
                </a:solidFill>
              </a:rPr>
              <a:t>Oxford University financial procedures</a:t>
            </a:r>
          </a:p>
        </p:txBody>
      </p:sp>
      <p:sp>
        <p:nvSpPr>
          <p:cNvPr id="22" name="Flowchart: Process 21">
            <a:extLst>
              <a:ext uri="{FF2B5EF4-FFF2-40B4-BE49-F238E27FC236}">
                <a16:creationId xmlns:a16="http://schemas.microsoft.com/office/drawing/2014/main" id="{A9A3A363-F1D1-4961-90B3-9F0103DCFB43}"/>
              </a:ext>
            </a:extLst>
          </p:cNvPr>
          <p:cNvSpPr/>
          <p:nvPr/>
        </p:nvSpPr>
        <p:spPr>
          <a:xfrm>
            <a:off x="6948461" y="492849"/>
            <a:ext cx="3997266" cy="277893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u="sng" dirty="0">
              <a:solidFill>
                <a:schemeClr val="tx1"/>
              </a:solidFill>
              <a:highlight>
                <a:srgbClr val="FFFF00"/>
              </a:highlight>
            </a:endParaRPr>
          </a:p>
          <a:p>
            <a:pPr marL="285750" indent="-285750">
              <a:buFont typeface="Arial" pitchFamily="34" charset="0"/>
              <a:buChar char="•"/>
            </a:pPr>
            <a:r>
              <a:rPr lang="en-US" sz="2000" dirty="0">
                <a:solidFill>
                  <a:schemeClr val="tx1"/>
                </a:solidFill>
              </a:rPr>
              <a:t>Provisional sum reconciliation</a:t>
            </a:r>
          </a:p>
          <a:p>
            <a:pPr marL="285750" indent="-285750">
              <a:buFont typeface="Arial" pitchFamily="34" charset="0"/>
              <a:buChar char="•"/>
            </a:pPr>
            <a:r>
              <a:rPr lang="en-US" sz="2000" dirty="0">
                <a:solidFill>
                  <a:schemeClr val="tx1"/>
                </a:solidFill>
              </a:rPr>
              <a:t>Planon data and records</a:t>
            </a:r>
          </a:p>
          <a:p>
            <a:pPr marL="285750" indent="-285750">
              <a:buFont typeface="Arial" pitchFamily="34" charset="0"/>
              <a:buChar char="•"/>
            </a:pPr>
            <a:r>
              <a:rPr lang="en-US" sz="2000" dirty="0">
                <a:solidFill>
                  <a:schemeClr val="tx1"/>
                </a:solidFill>
              </a:rPr>
              <a:t>Sub-contractor quotations, invoices and purchase orders</a:t>
            </a:r>
          </a:p>
          <a:p>
            <a:pPr marL="285750" indent="-285750">
              <a:buFont typeface="Arial" pitchFamily="34" charset="0"/>
              <a:buChar char="•"/>
            </a:pPr>
            <a:r>
              <a:rPr lang="en-US" sz="2000" dirty="0">
                <a:solidFill>
                  <a:schemeClr val="tx1"/>
                </a:solidFill>
              </a:rPr>
              <a:t>Timesheets</a:t>
            </a:r>
          </a:p>
          <a:p>
            <a:pPr marL="285750" indent="-285750">
              <a:buFont typeface="Arial" pitchFamily="34" charset="0"/>
              <a:buChar char="•"/>
            </a:pPr>
            <a:r>
              <a:rPr lang="en-US" sz="2000" dirty="0">
                <a:solidFill>
                  <a:schemeClr val="tx1"/>
                </a:solidFill>
              </a:rPr>
              <a:t>Work completion/ acceptance certificates</a:t>
            </a:r>
          </a:p>
        </p:txBody>
      </p:sp>
      <p:sp>
        <p:nvSpPr>
          <p:cNvPr id="23" name="Flowchart: Process 22">
            <a:extLst>
              <a:ext uri="{FF2B5EF4-FFF2-40B4-BE49-F238E27FC236}">
                <a16:creationId xmlns:a16="http://schemas.microsoft.com/office/drawing/2014/main" id="{F62097C5-1051-4E63-93F6-6E55B8F26A96}"/>
              </a:ext>
            </a:extLst>
          </p:cNvPr>
          <p:cNvSpPr/>
          <p:nvPr/>
        </p:nvSpPr>
        <p:spPr>
          <a:xfrm>
            <a:off x="6892867" y="4096795"/>
            <a:ext cx="4143433" cy="277893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pPr marL="285750" indent="-285750">
              <a:buFont typeface="Arial" pitchFamily="34" charset="0"/>
              <a:buChar char="•"/>
            </a:pPr>
            <a:r>
              <a:rPr lang="en-US" sz="2000" dirty="0">
                <a:solidFill>
                  <a:schemeClr val="tx1"/>
                </a:solidFill>
              </a:rPr>
              <a:t>Conformance with agreed payment period</a:t>
            </a:r>
          </a:p>
          <a:p>
            <a:pPr marL="285750" indent="-285750">
              <a:buFont typeface="Arial" pitchFamily="34" charset="0"/>
              <a:buChar char="•"/>
            </a:pPr>
            <a:r>
              <a:rPr lang="en-US" sz="2000" dirty="0">
                <a:solidFill>
                  <a:schemeClr val="tx1"/>
                </a:solidFill>
              </a:rPr>
              <a:t>Manage aged debt</a:t>
            </a:r>
          </a:p>
          <a:p>
            <a:pPr marL="285750" indent="-285750">
              <a:buFont typeface="Arial" pitchFamily="34" charset="0"/>
              <a:buChar char="•"/>
            </a:pPr>
            <a:r>
              <a:rPr lang="en-US" sz="2000" dirty="0">
                <a:solidFill>
                  <a:schemeClr val="tx1"/>
                </a:solidFill>
              </a:rPr>
              <a:t>Internal budget monitoring</a:t>
            </a:r>
          </a:p>
          <a:p>
            <a:pPr marL="285750" indent="-285750">
              <a:buFont typeface="Arial" pitchFamily="34" charset="0"/>
              <a:buChar char="•"/>
            </a:pPr>
            <a:r>
              <a:rPr lang="en-US" sz="2000" dirty="0">
                <a:solidFill>
                  <a:schemeClr val="tx1"/>
                </a:solidFill>
              </a:rPr>
              <a:t>Project journaling</a:t>
            </a:r>
          </a:p>
          <a:p>
            <a:pPr marL="285750" indent="-285750">
              <a:buFont typeface="Arial" pitchFamily="34" charset="0"/>
              <a:buChar char="•"/>
            </a:pPr>
            <a:r>
              <a:rPr lang="en-US" sz="2000" dirty="0">
                <a:solidFill>
                  <a:schemeClr val="tx1"/>
                </a:solidFill>
              </a:rPr>
              <a:t>Dispute management and resolution  </a:t>
            </a:r>
          </a:p>
          <a:p>
            <a:pPr marL="285750" indent="-285750">
              <a:buFont typeface="Arial" pitchFamily="34" charset="0"/>
              <a:buChar char="•"/>
            </a:pPr>
            <a:endParaRPr lang="en-US" sz="2000" dirty="0">
              <a:solidFill>
                <a:schemeClr val="tx1"/>
              </a:solidFill>
            </a:endParaRPr>
          </a:p>
        </p:txBody>
      </p:sp>
      <p:sp>
        <p:nvSpPr>
          <p:cNvPr id="2" name="Flowchart: Process 1">
            <a:extLst>
              <a:ext uri="{FF2B5EF4-FFF2-40B4-BE49-F238E27FC236}">
                <a16:creationId xmlns:a16="http://schemas.microsoft.com/office/drawing/2014/main" id="{5ABCBDFB-49B1-42DD-84E7-92333118D99D}"/>
              </a:ext>
            </a:extLst>
          </p:cNvPr>
          <p:cNvSpPr/>
          <p:nvPr/>
        </p:nvSpPr>
        <p:spPr>
          <a:xfrm>
            <a:off x="1779616" y="129593"/>
            <a:ext cx="2514600" cy="584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Financial inputs</a:t>
            </a:r>
          </a:p>
        </p:txBody>
      </p:sp>
      <p:sp>
        <p:nvSpPr>
          <p:cNvPr id="3" name="Flowchart: Process 2">
            <a:extLst>
              <a:ext uri="{FF2B5EF4-FFF2-40B4-BE49-F238E27FC236}">
                <a16:creationId xmlns:a16="http://schemas.microsoft.com/office/drawing/2014/main" id="{8416464D-4E8D-4362-B295-512A4E01533C}"/>
              </a:ext>
            </a:extLst>
          </p:cNvPr>
          <p:cNvSpPr/>
          <p:nvPr/>
        </p:nvSpPr>
        <p:spPr>
          <a:xfrm>
            <a:off x="7897786" y="129593"/>
            <a:ext cx="2425700" cy="584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Payment certification </a:t>
            </a:r>
          </a:p>
        </p:txBody>
      </p:sp>
      <p:sp>
        <p:nvSpPr>
          <p:cNvPr id="30" name="Flowchart: Process 29">
            <a:extLst>
              <a:ext uri="{FF2B5EF4-FFF2-40B4-BE49-F238E27FC236}">
                <a16:creationId xmlns:a16="http://schemas.microsoft.com/office/drawing/2014/main" id="{B246F151-1C3C-411D-9403-6DB3176AA1C7}"/>
              </a:ext>
            </a:extLst>
          </p:cNvPr>
          <p:cNvSpPr/>
          <p:nvPr/>
        </p:nvSpPr>
        <p:spPr>
          <a:xfrm>
            <a:off x="7894583" y="3695700"/>
            <a:ext cx="2432106" cy="6430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Invoice submission  </a:t>
            </a:r>
          </a:p>
        </p:txBody>
      </p:sp>
      <p:sp>
        <p:nvSpPr>
          <p:cNvPr id="31" name="Flowchart: Process 30">
            <a:extLst>
              <a:ext uri="{FF2B5EF4-FFF2-40B4-BE49-F238E27FC236}">
                <a16:creationId xmlns:a16="http://schemas.microsoft.com/office/drawing/2014/main" id="{F7C6B0C4-D7EA-4203-86DB-185879BEFFA7}"/>
              </a:ext>
            </a:extLst>
          </p:cNvPr>
          <p:cNvSpPr/>
          <p:nvPr/>
        </p:nvSpPr>
        <p:spPr>
          <a:xfrm>
            <a:off x="1768270" y="3683000"/>
            <a:ext cx="2514600" cy="6430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Book keeping and receivables management   </a:t>
            </a:r>
          </a:p>
        </p:txBody>
      </p:sp>
      <p:sp>
        <p:nvSpPr>
          <p:cNvPr id="32" name="Arrow: Curved Left 31">
            <a:extLst>
              <a:ext uri="{FF2B5EF4-FFF2-40B4-BE49-F238E27FC236}">
                <a16:creationId xmlns:a16="http://schemas.microsoft.com/office/drawing/2014/main" id="{73D9EE6A-683F-46A2-B8BA-1F75C2E70170}"/>
              </a:ext>
            </a:extLst>
          </p:cNvPr>
          <p:cNvSpPr/>
          <p:nvPr/>
        </p:nvSpPr>
        <p:spPr>
          <a:xfrm rot="19612997">
            <a:off x="6004967" y="2846303"/>
            <a:ext cx="819089"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Arrow: Curved Left 33">
            <a:extLst>
              <a:ext uri="{FF2B5EF4-FFF2-40B4-BE49-F238E27FC236}">
                <a16:creationId xmlns:a16="http://schemas.microsoft.com/office/drawing/2014/main" id="{0FCFFA86-5FF5-464B-9025-8BF3D04CEE5B}"/>
              </a:ext>
            </a:extLst>
          </p:cNvPr>
          <p:cNvSpPr/>
          <p:nvPr/>
        </p:nvSpPr>
        <p:spPr>
          <a:xfrm rot="8428136">
            <a:off x="5297313" y="2847263"/>
            <a:ext cx="819090"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Box 3">
            <a:extLst>
              <a:ext uri="{FF2B5EF4-FFF2-40B4-BE49-F238E27FC236}">
                <a16:creationId xmlns:a16="http://schemas.microsoft.com/office/drawing/2014/main" id="{4AB7045D-1C86-436A-B7AE-23045570F3A6}"/>
              </a:ext>
            </a:extLst>
          </p:cNvPr>
          <p:cNvSpPr txBox="1"/>
          <p:nvPr/>
        </p:nvSpPr>
        <p:spPr>
          <a:xfrm>
            <a:off x="830291" y="-1103086"/>
            <a:ext cx="9634509" cy="923330"/>
          </a:xfrm>
          <a:prstGeom prst="rect">
            <a:avLst/>
          </a:prstGeom>
          <a:noFill/>
        </p:spPr>
        <p:txBody>
          <a:bodyPr wrap="square" rtlCol="0">
            <a:spAutoFit/>
          </a:bodyPr>
          <a:lstStyle/>
          <a:p>
            <a:r>
              <a:rPr lang="en-GB" dirty="0"/>
              <a:t>The financial management and associated processes and procedures will depend on the commercial dynamic of the contract. The process below is </a:t>
            </a:r>
            <a:r>
              <a:rPr lang="en-GB" u="sng" dirty="0"/>
              <a:t>indicative only </a:t>
            </a:r>
            <a:r>
              <a:rPr lang="en-GB" dirty="0"/>
              <a:t>and is informed by robust internal pre-defined financial protocols for each contract. </a:t>
            </a:r>
          </a:p>
        </p:txBody>
      </p:sp>
      <p:sp>
        <p:nvSpPr>
          <p:cNvPr id="14" name="Flowchart: Predefined Process 13">
            <a:extLst>
              <a:ext uri="{FF2B5EF4-FFF2-40B4-BE49-F238E27FC236}">
                <a16:creationId xmlns:a16="http://schemas.microsoft.com/office/drawing/2014/main" id="{C77863CE-6D3B-47AB-B794-A5050A95C99C}"/>
              </a:ext>
            </a:extLst>
          </p:cNvPr>
          <p:cNvSpPr/>
          <p:nvPr/>
        </p:nvSpPr>
        <p:spPr>
          <a:xfrm>
            <a:off x="-3243720" y="1858389"/>
            <a:ext cx="3005051" cy="736339"/>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a:t>
            </a:r>
          </a:p>
          <a:p>
            <a:pPr algn="ctr"/>
            <a:r>
              <a:rPr lang="en-GB" dirty="0">
                <a:solidFill>
                  <a:schemeClr val="tx1"/>
                </a:solidFill>
              </a:rPr>
              <a:t>Stakeholder management   </a:t>
            </a:r>
          </a:p>
        </p:txBody>
      </p:sp>
      <p:cxnSp>
        <p:nvCxnSpPr>
          <p:cNvPr id="6" name="Straight Arrow Connector 5">
            <a:extLst>
              <a:ext uri="{FF2B5EF4-FFF2-40B4-BE49-F238E27FC236}">
                <a16:creationId xmlns:a16="http://schemas.microsoft.com/office/drawing/2014/main" id="{D8BFF52E-975E-4AA9-BE86-8D2AE935D103}"/>
              </a:ext>
            </a:extLst>
          </p:cNvPr>
          <p:cNvCxnSpPr>
            <a:cxnSpLocks/>
          </p:cNvCxnSpPr>
          <p:nvPr/>
        </p:nvCxnSpPr>
        <p:spPr>
          <a:xfrm>
            <a:off x="-238669" y="2255587"/>
            <a:ext cx="105761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78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Process 35"/>
          <p:cNvSpPr/>
          <p:nvPr/>
        </p:nvSpPr>
        <p:spPr>
          <a:xfrm>
            <a:off x="-2075062" y="-386270"/>
            <a:ext cx="10569592" cy="721629"/>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Planning</a:t>
            </a:r>
          </a:p>
        </p:txBody>
      </p:sp>
      <p:sp>
        <p:nvSpPr>
          <p:cNvPr id="37" name="Flowchart: Process 36"/>
          <p:cNvSpPr/>
          <p:nvPr/>
        </p:nvSpPr>
        <p:spPr>
          <a:xfrm>
            <a:off x="9387812" y="-386270"/>
            <a:ext cx="3478316" cy="721629"/>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Implementation </a:t>
            </a:r>
          </a:p>
        </p:txBody>
      </p:sp>
      <p:sp>
        <p:nvSpPr>
          <p:cNvPr id="47" name="Flowchart: Process 46"/>
          <p:cNvSpPr/>
          <p:nvPr/>
        </p:nvSpPr>
        <p:spPr>
          <a:xfrm>
            <a:off x="-2075062" y="651264"/>
            <a:ext cx="2867161" cy="734347"/>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Risk Identification </a:t>
            </a:r>
          </a:p>
        </p:txBody>
      </p:sp>
      <p:sp>
        <p:nvSpPr>
          <p:cNvPr id="4" name="TextBox 3"/>
          <p:cNvSpPr txBox="1"/>
          <p:nvPr/>
        </p:nvSpPr>
        <p:spPr>
          <a:xfrm>
            <a:off x="2400300" y="-2936819"/>
            <a:ext cx="5467350" cy="954107"/>
          </a:xfrm>
          <a:prstGeom prst="rect">
            <a:avLst/>
          </a:prstGeom>
          <a:noFill/>
        </p:spPr>
        <p:txBody>
          <a:bodyPr wrap="square" rtlCol="0">
            <a:spAutoFit/>
          </a:bodyPr>
          <a:lstStyle/>
          <a:p>
            <a:pPr algn="ctr"/>
            <a:r>
              <a:rPr lang="en-GB" sz="3200" b="1" dirty="0"/>
              <a:t>Stage 7 Risk and Resilience</a:t>
            </a:r>
          </a:p>
          <a:p>
            <a:pPr algn="ctr"/>
            <a:r>
              <a:rPr lang="en-GB" sz="2400" dirty="0"/>
              <a:t>Risk management </a:t>
            </a:r>
          </a:p>
        </p:txBody>
      </p:sp>
      <p:sp>
        <p:nvSpPr>
          <p:cNvPr id="8" name="Rectangle 7">
            <a:extLst>
              <a:ext uri="{FF2B5EF4-FFF2-40B4-BE49-F238E27FC236}">
                <a16:creationId xmlns:a16="http://schemas.microsoft.com/office/drawing/2014/main" id="{F86F7F53-03F7-4F01-9D6F-5AB939E4FCD2}"/>
              </a:ext>
            </a:extLst>
          </p:cNvPr>
          <p:cNvSpPr/>
          <p:nvPr/>
        </p:nvSpPr>
        <p:spPr>
          <a:xfrm>
            <a:off x="-2064495" y="1676127"/>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Risk to contract objective</a:t>
            </a:r>
          </a:p>
        </p:txBody>
      </p:sp>
      <p:sp>
        <p:nvSpPr>
          <p:cNvPr id="35" name="Rectangle 34">
            <a:extLst>
              <a:ext uri="{FF2B5EF4-FFF2-40B4-BE49-F238E27FC236}">
                <a16:creationId xmlns:a16="http://schemas.microsoft.com/office/drawing/2014/main" id="{85755542-1DB9-4403-BCE5-C8B75C48DC22}"/>
              </a:ext>
            </a:extLst>
          </p:cNvPr>
          <p:cNvSpPr/>
          <p:nvPr/>
        </p:nvSpPr>
        <p:spPr>
          <a:xfrm>
            <a:off x="-2075062" y="2521375"/>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Risk from a scenario</a:t>
            </a:r>
          </a:p>
        </p:txBody>
      </p:sp>
      <p:sp>
        <p:nvSpPr>
          <p:cNvPr id="39" name="Rectangle 38">
            <a:extLst>
              <a:ext uri="{FF2B5EF4-FFF2-40B4-BE49-F238E27FC236}">
                <a16:creationId xmlns:a16="http://schemas.microsoft.com/office/drawing/2014/main" id="{588CD2DB-5806-4CC1-80D8-DA2C4236EB93}"/>
              </a:ext>
            </a:extLst>
          </p:cNvPr>
          <p:cNvSpPr/>
          <p:nvPr/>
        </p:nvSpPr>
        <p:spPr>
          <a:xfrm>
            <a:off x="-2084260" y="3366623"/>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Categorise risk</a:t>
            </a:r>
          </a:p>
        </p:txBody>
      </p:sp>
      <p:sp>
        <p:nvSpPr>
          <p:cNvPr id="41" name="Flowchart: Process 40">
            <a:extLst>
              <a:ext uri="{FF2B5EF4-FFF2-40B4-BE49-F238E27FC236}">
                <a16:creationId xmlns:a16="http://schemas.microsoft.com/office/drawing/2014/main" id="{9A719E14-D70F-4C7A-8E88-CA44258B6E55}"/>
              </a:ext>
            </a:extLst>
          </p:cNvPr>
          <p:cNvSpPr/>
          <p:nvPr/>
        </p:nvSpPr>
        <p:spPr>
          <a:xfrm>
            <a:off x="1754244" y="639138"/>
            <a:ext cx="2867161" cy="734347"/>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Risk Assessment </a:t>
            </a:r>
          </a:p>
        </p:txBody>
      </p:sp>
      <p:sp>
        <p:nvSpPr>
          <p:cNvPr id="43" name="Rectangle 42">
            <a:extLst>
              <a:ext uri="{FF2B5EF4-FFF2-40B4-BE49-F238E27FC236}">
                <a16:creationId xmlns:a16="http://schemas.microsoft.com/office/drawing/2014/main" id="{FAE30533-7A0B-4B64-94D7-4A3351D6DA92}"/>
              </a:ext>
            </a:extLst>
          </p:cNvPr>
          <p:cNvSpPr/>
          <p:nvPr/>
        </p:nvSpPr>
        <p:spPr>
          <a:xfrm>
            <a:off x="1754244" y="1687974"/>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Likelihood  </a:t>
            </a:r>
          </a:p>
        </p:txBody>
      </p:sp>
      <p:sp>
        <p:nvSpPr>
          <p:cNvPr id="45" name="Rectangle 44">
            <a:extLst>
              <a:ext uri="{FF2B5EF4-FFF2-40B4-BE49-F238E27FC236}">
                <a16:creationId xmlns:a16="http://schemas.microsoft.com/office/drawing/2014/main" id="{AC1023BD-56DA-4AB7-8B7C-6CCC3B355C35}"/>
              </a:ext>
            </a:extLst>
          </p:cNvPr>
          <p:cNvSpPr/>
          <p:nvPr/>
        </p:nvSpPr>
        <p:spPr>
          <a:xfrm>
            <a:off x="1754244" y="2548377"/>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Impact</a:t>
            </a:r>
          </a:p>
        </p:txBody>
      </p:sp>
      <p:sp>
        <p:nvSpPr>
          <p:cNvPr id="46" name="Flowchart: Process 45">
            <a:extLst>
              <a:ext uri="{FF2B5EF4-FFF2-40B4-BE49-F238E27FC236}">
                <a16:creationId xmlns:a16="http://schemas.microsoft.com/office/drawing/2014/main" id="{5FF07B8D-A55D-4F30-ABC3-B5D8103AC691}"/>
              </a:ext>
            </a:extLst>
          </p:cNvPr>
          <p:cNvSpPr/>
          <p:nvPr/>
        </p:nvSpPr>
        <p:spPr>
          <a:xfrm>
            <a:off x="5627369" y="657073"/>
            <a:ext cx="2867161" cy="734347"/>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Risk Treatment </a:t>
            </a:r>
          </a:p>
        </p:txBody>
      </p:sp>
      <p:sp>
        <p:nvSpPr>
          <p:cNvPr id="49" name="Rectangle 48">
            <a:extLst>
              <a:ext uri="{FF2B5EF4-FFF2-40B4-BE49-F238E27FC236}">
                <a16:creationId xmlns:a16="http://schemas.microsoft.com/office/drawing/2014/main" id="{A41A9FFD-60AF-4EF0-BA28-AB63B9323DFE}"/>
              </a:ext>
            </a:extLst>
          </p:cNvPr>
          <p:cNvSpPr/>
          <p:nvPr/>
        </p:nvSpPr>
        <p:spPr>
          <a:xfrm>
            <a:off x="5627369" y="3458526"/>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Reduce  </a:t>
            </a:r>
          </a:p>
        </p:txBody>
      </p:sp>
      <p:sp>
        <p:nvSpPr>
          <p:cNvPr id="52" name="Rectangle 51">
            <a:extLst>
              <a:ext uri="{FF2B5EF4-FFF2-40B4-BE49-F238E27FC236}">
                <a16:creationId xmlns:a16="http://schemas.microsoft.com/office/drawing/2014/main" id="{3FB0F123-A804-42E3-88C6-80EC52BF984F}"/>
              </a:ext>
            </a:extLst>
          </p:cNvPr>
          <p:cNvSpPr/>
          <p:nvPr/>
        </p:nvSpPr>
        <p:spPr>
          <a:xfrm>
            <a:off x="5620551" y="1700100"/>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Avoid  </a:t>
            </a:r>
          </a:p>
        </p:txBody>
      </p:sp>
      <p:sp>
        <p:nvSpPr>
          <p:cNvPr id="55" name="Rectangle 54">
            <a:extLst>
              <a:ext uri="{FF2B5EF4-FFF2-40B4-BE49-F238E27FC236}">
                <a16:creationId xmlns:a16="http://schemas.microsoft.com/office/drawing/2014/main" id="{AD56AB97-5DDA-4A04-9EFE-EC6BA4ADCB86}"/>
              </a:ext>
            </a:extLst>
          </p:cNvPr>
          <p:cNvSpPr/>
          <p:nvPr/>
        </p:nvSpPr>
        <p:spPr>
          <a:xfrm>
            <a:off x="9398633" y="3938936"/>
            <a:ext cx="3496629"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Periodic monitoring and review</a:t>
            </a:r>
          </a:p>
        </p:txBody>
      </p:sp>
      <p:sp>
        <p:nvSpPr>
          <p:cNvPr id="56" name="Rectangle 55">
            <a:extLst>
              <a:ext uri="{FF2B5EF4-FFF2-40B4-BE49-F238E27FC236}">
                <a16:creationId xmlns:a16="http://schemas.microsoft.com/office/drawing/2014/main" id="{A47D0B17-54E9-45D1-87CC-ED5CA2DEFE16}"/>
              </a:ext>
            </a:extLst>
          </p:cNvPr>
          <p:cNvSpPr/>
          <p:nvPr/>
        </p:nvSpPr>
        <p:spPr>
          <a:xfrm>
            <a:off x="5620551" y="2579313"/>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Transfer   </a:t>
            </a:r>
          </a:p>
        </p:txBody>
      </p:sp>
      <p:sp>
        <p:nvSpPr>
          <p:cNvPr id="57" name="Rectangle 56">
            <a:extLst>
              <a:ext uri="{FF2B5EF4-FFF2-40B4-BE49-F238E27FC236}">
                <a16:creationId xmlns:a16="http://schemas.microsoft.com/office/drawing/2014/main" id="{3F51F606-8603-4689-9CAE-311AC69EDA4B}"/>
              </a:ext>
            </a:extLst>
          </p:cNvPr>
          <p:cNvSpPr/>
          <p:nvPr/>
        </p:nvSpPr>
        <p:spPr>
          <a:xfrm>
            <a:off x="5648504" y="4366023"/>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Accept and control  </a:t>
            </a:r>
          </a:p>
        </p:txBody>
      </p:sp>
      <p:sp>
        <p:nvSpPr>
          <p:cNvPr id="58" name="Right Arrow 52">
            <a:extLst>
              <a:ext uri="{FF2B5EF4-FFF2-40B4-BE49-F238E27FC236}">
                <a16:creationId xmlns:a16="http://schemas.microsoft.com/office/drawing/2014/main" id="{863A0E49-CE97-4A01-8DAC-0D5D5F368B7E}"/>
              </a:ext>
            </a:extLst>
          </p:cNvPr>
          <p:cNvSpPr/>
          <p:nvPr/>
        </p:nvSpPr>
        <p:spPr>
          <a:xfrm>
            <a:off x="978883" y="673054"/>
            <a:ext cx="632396" cy="67356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9" name="Right Arrow 52">
            <a:extLst>
              <a:ext uri="{FF2B5EF4-FFF2-40B4-BE49-F238E27FC236}">
                <a16:creationId xmlns:a16="http://schemas.microsoft.com/office/drawing/2014/main" id="{E1CB08EE-B277-4C26-BE6F-6C510C35F906}"/>
              </a:ext>
            </a:extLst>
          </p:cNvPr>
          <p:cNvSpPr/>
          <p:nvPr/>
        </p:nvSpPr>
        <p:spPr>
          <a:xfrm>
            <a:off x="4762388" y="712051"/>
            <a:ext cx="632396" cy="67356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1" name="Rectangle 60">
            <a:extLst>
              <a:ext uri="{FF2B5EF4-FFF2-40B4-BE49-F238E27FC236}">
                <a16:creationId xmlns:a16="http://schemas.microsoft.com/office/drawing/2014/main" id="{8003023C-2DD0-4525-9439-E0801CBFD4E5}"/>
              </a:ext>
            </a:extLst>
          </p:cNvPr>
          <p:cNvSpPr/>
          <p:nvPr/>
        </p:nvSpPr>
        <p:spPr>
          <a:xfrm>
            <a:off x="9391305" y="4858538"/>
            <a:ext cx="3496629"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Periodic management reporting </a:t>
            </a:r>
          </a:p>
        </p:txBody>
      </p:sp>
      <p:sp>
        <p:nvSpPr>
          <p:cNvPr id="63" name="Flowchart: Predefined Process 62">
            <a:extLst>
              <a:ext uri="{FF2B5EF4-FFF2-40B4-BE49-F238E27FC236}">
                <a16:creationId xmlns:a16="http://schemas.microsoft.com/office/drawing/2014/main" id="{9324C1A3-BDBE-4BA0-8668-C5136C60F7B9}"/>
              </a:ext>
            </a:extLst>
          </p:cNvPr>
          <p:cNvSpPr/>
          <p:nvPr/>
        </p:nvSpPr>
        <p:spPr>
          <a:xfrm>
            <a:off x="5509084" y="6401387"/>
            <a:ext cx="3120881" cy="913225"/>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a:t>
            </a:r>
          </a:p>
          <a:p>
            <a:pPr algn="ctr"/>
            <a:r>
              <a:rPr lang="en-GB" dirty="0">
                <a:solidFill>
                  <a:schemeClr val="tx1"/>
                </a:solidFill>
              </a:rPr>
              <a:t>Stakeholder management process</a:t>
            </a:r>
          </a:p>
        </p:txBody>
      </p:sp>
      <p:sp>
        <p:nvSpPr>
          <p:cNvPr id="69" name="Flowchart: Process 68">
            <a:extLst>
              <a:ext uri="{FF2B5EF4-FFF2-40B4-BE49-F238E27FC236}">
                <a16:creationId xmlns:a16="http://schemas.microsoft.com/office/drawing/2014/main" id="{F02DE472-F904-4B53-871F-86475EBFEF47}"/>
              </a:ext>
            </a:extLst>
          </p:cNvPr>
          <p:cNvSpPr/>
          <p:nvPr/>
        </p:nvSpPr>
        <p:spPr>
          <a:xfrm>
            <a:off x="9456675" y="695082"/>
            <a:ext cx="3438587" cy="734347"/>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Risk Monitoring </a:t>
            </a:r>
          </a:p>
        </p:txBody>
      </p:sp>
      <p:sp>
        <p:nvSpPr>
          <p:cNvPr id="72" name="Rectangle 71">
            <a:extLst>
              <a:ext uri="{FF2B5EF4-FFF2-40B4-BE49-F238E27FC236}">
                <a16:creationId xmlns:a16="http://schemas.microsoft.com/office/drawing/2014/main" id="{CFC46026-0C91-4CBC-88A0-4EE360753D0C}"/>
              </a:ext>
            </a:extLst>
          </p:cNvPr>
          <p:cNvSpPr/>
          <p:nvPr/>
        </p:nvSpPr>
        <p:spPr>
          <a:xfrm>
            <a:off x="5648504" y="5282560"/>
            <a:ext cx="2846026" cy="73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Roles and responsibilities </a:t>
            </a:r>
          </a:p>
        </p:txBody>
      </p:sp>
      <p:cxnSp>
        <p:nvCxnSpPr>
          <p:cNvPr id="74" name="Connector: Elbow 73">
            <a:extLst>
              <a:ext uri="{FF2B5EF4-FFF2-40B4-BE49-F238E27FC236}">
                <a16:creationId xmlns:a16="http://schemas.microsoft.com/office/drawing/2014/main" id="{B5645119-E19C-4BE5-ACD3-1B7918D7C338}"/>
              </a:ext>
            </a:extLst>
          </p:cNvPr>
          <p:cNvCxnSpPr>
            <a:cxnSpLocks/>
            <a:stCxn id="72" idx="2"/>
            <a:endCxn id="63" idx="0"/>
          </p:cNvCxnSpPr>
          <p:nvPr/>
        </p:nvCxnSpPr>
        <p:spPr>
          <a:xfrm rot="5400000">
            <a:off x="6878281" y="6208151"/>
            <a:ext cx="384480" cy="199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Flowchart: Predefined Process 84">
            <a:extLst>
              <a:ext uri="{FF2B5EF4-FFF2-40B4-BE49-F238E27FC236}">
                <a16:creationId xmlns:a16="http://schemas.microsoft.com/office/drawing/2014/main" id="{4294A53D-28A4-469A-B840-1C886C5C1A11}"/>
              </a:ext>
            </a:extLst>
          </p:cNvPr>
          <p:cNvSpPr/>
          <p:nvPr/>
        </p:nvSpPr>
        <p:spPr>
          <a:xfrm>
            <a:off x="13784709" y="3949665"/>
            <a:ext cx="3496629" cy="913225"/>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8:</a:t>
            </a:r>
          </a:p>
          <a:p>
            <a:pPr algn="ctr"/>
            <a:r>
              <a:rPr lang="en-GB" dirty="0">
                <a:solidFill>
                  <a:schemeClr val="tx1"/>
                </a:solidFill>
              </a:rPr>
              <a:t>Contract Development process</a:t>
            </a:r>
          </a:p>
        </p:txBody>
      </p:sp>
      <p:cxnSp>
        <p:nvCxnSpPr>
          <p:cNvPr id="90" name="Straight Arrow Connector 89">
            <a:extLst>
              <a:ext uri="{FF2B5EF4-FFF2-40B4-BE49-F238E27FC236}">
                <a16:creationId xmlns:a16="http://schemas.microsoft.com/office/drawing/2014/main" id="{BE742BAA-228B-4733-AA24-D1365A41CD00}"/>
              </a:ext>
            </a:extLst>
          </p:cNvPr>
          <p:cNvCxnSpPr>
            <a:cxnSpLocks/>
            <a:endCxn id="85" idx="1"/>
          </p:cNvCxnSpPr>
          <p:nvPr/>
        </p:nvCxnSpPr>
        <p:spPr>
          <a:xfrm flipV="1">
            <a:off x="12895262" y="4406278"/>
            <a:ext cx="889447" cy="865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Flowchart: Predefined Process 91">
            <a:extLst>
              <a:ext uri="{FF2B5EF4-FFF2-40B4-BE49-F238E27FC236}">
                <a16:creationId xmlns:a16="http://schemas.microsoft.com/office/drawing/2014/main" id="{27142ACB-EC19-4F0D-B81F-BAE4A11CB617}"/>
              </a:ext>
            </a:extLst>
          </p:cNvPr>
          <p:cNvSpPr/>
          <p:nvPr/>
        </p:nvSpPr>
        <p:spPr>
          <a:xfrm>
            <a:off x="13831947" y="5515585"/>
            <a:ext cx="3496629" cy="913225"/>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9:</a:t>
            </a:r>
          </a:p>
          <a:p>
            <a:pPr algn="ctr"/>
            <a:r>
              <a:rPr lang="en-GB" dirty="0">
                <a:solidFill>
                  <a:schemeClr val="tx1"/>
                </a:solidFill>
              </a:rPr>
              <a:t>Supplier Development process</a:t>
            </a:r>
          </a:p>
        </p:txBody>
      </p:sp>
      <p:cxnSp>
        <p:nvCxnSpPr>
          <p:cNvPr id="93" name="Straight Arrow Connector 92">
            <a:extLst>
              <a:ext uri="{FF2B5EF4-FFF2-40B4-BE49-F238E27FC236}">
                <a16:creationId xmlns:a16="http://schemas.microsoft.com/office/drawing/2014/main" id="{B39E8BD9-14B7-4D55-8496-481C3EAF5B36}"/>
              </a:ext>
            </a:extLst>
          </p:cNvPr>
          <p:cNvCxnSpPr>
            <a:cxnSpLocks/>
            <a:endCxn id="92" idx="1"/>
          </p:cNvCxnSpPr>
          <p:nvPr/>
        </p:nvCxnSpPr>
        <p:spPr>
          <a:xfrm>
            <a:off x="12895262" y="5282560"/>
            <a:ext cx="936685" cy="68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Right Arrow 52">
            <a:extLst>
              <a:ext uri="{FF2B5EF4-FFF2-40B4-BE49-F238E27FC236}">
                <a16:creationId xmlns:a16="http://schemas.microsoft.com/office/drawing/2014/main" id="{B1F9F1E1-E291-46B3-8D9D-C4178D65B9AE}"/>
              </a:ext>
            </a:extLst>
          </p:cNvPr>
          <p:cNvSpPr/>
          <p:nvPr/>
        </p:nvSpPr>
        <p:spPr>
          <a:xfrm>
            <a:off x="8678049" y="750151"/>
            <a:ext cx="632396" cy="67356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Rectangle 5">
            <a:extLst>
              <a:ext uri="{FF2B5EF4-FFF2-40B4-BE49-F238E27FC236}">
                <a16:creationId xmlns:a16="http://schemas.microsoft.com/office/drawing/2014/main" id="{FF257C0F-D1FA-4A8A-8959-2C27CD3F0049}"/>
              </a:ext>
            </a:extLst>
          </p:cNvPr>
          <p:cNvSpPr/>
          <p:nvPr/>
        </p:nvSpPr>
        <p:spPr>
          <a:xfrm>
            <a:off x="9456675" y="1674462"/>
            <a:ext cx="3409453" cy="15556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Record planning information in the Risk and Compliance Registers</a:t>
            </a:r>
          </a:p>
          <a:p>
            <a:pPr algn="ctr"/>
            <a:endParaRPr lang="en-GB" dirty="0">
              <a:solidFill>
                <a:schemeClr val="tx1"/>
              </a:solidFill>
            </a:endParaRPr>
          </a:p>
        </p:txBody>
      </p:sp>
      <p:sp>
        <p:nvSpPr>
          <p:cNvPr id="7" name="TextBox 6">
            <a:extLst>
              <a:ext uri="{FF2B5EF4-FFF2-40B4-BE49-F238E27FC236}">
                <a16:creationId xmlns:a16="http://schemas.microsoft.com/office/drawing/2014/main" id="{212A6FF8-C2CC-4D66-92B7-4BE89C2EB8A4}"/>
              </a:ext>
            </a:extLst>
          </p:cNvPr>
          <p:cNvSpPr txBox="1"/>
          <p:nvPr/>
        </p:nvSpPr>
        <p:spPr>
          <a:xfrm>
            <a:off x="978883" y="-1924294"/>
            <a:ext cx="9988867" cy="1200329"/>
          </a:xfrm>
          <a:prstGeom prst="rect">
            <a:avLst/>
          </a:prstGeom>
          <a:noFill/>
        </p:spPr>
        <p:txBody>
          <a:bodyPr wrap="square" rtlCol="0">
            <a:spAutoFit/>
          </a:bodyPr>
          <a:lstStyle/>
          <a:p>
            <a:r>
              <a:rPr lang="en-GB" dirty="0"/>
              <a:t>Every contract has risk attached to it. The management and control of it is essential to the sustainability and success of the contract. Understanding risk informs decision-making and facilitates positive change and evolvement of the contract over time. </a:t>
            </a:r>
          </a:p>
          <a:p>
            <a:r>
              <a:rPr lang="en-GB" dirty="0"/>
              <a:t>  </a:t>
            </a:r>
          </a:p>
        </p:txBody>
      </p:sp>
    </p:spTree>
    <p:extLst>
      <p:ext uri="{BB962C8B-B14F-4D97-AF65-F5344CB8AC3E}">
        <p14:creationId xmlns:p14="http://schemas.microsoft.com/office/powerpoint/2010/main" val="202545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4789" y="-881442"/>
            <a:ext cx="5467350" cy="584775"/>
          </a:xfrm>
          <a:prstGeom prst="rect">
            <a:avLst/>
          </a:prstGeom>
          <a:noFill/>
        </p:spPr>
        <p:txBody>
          <a:bodyPr wrap="square" rtlCol="0">
            <a:spAutoFit/>
          </a:bodyPr>
          <a:lstStyle/>
          <a:p>
            <a:pPr algn="ctr"/>
            <a:r>
              <a:rPr lang="en-GB" sz="3200" b="1" dirty="0"/>
              <a:t>Stage 8 Contract Development </a:t>
            </a:r>
          </a:p>
        </p:txBody>
      </p:sp>
      <p:sp>
        <p:nvSpPr>
          <p:cNvPr id="5" name="Rectangle 4">
            <a:extLst>
              <a:ext uri="{FF2B5EF4-FFF2-40B4-BE49-F238E27FC236}">
                <a16:creationId xmlns:a16="http://schemas.microsoft.com/office/drawing/2014/main" id="{AE7B97C9-131B-409E-A301-780B734AE26D}"/>
              </a:ext>
            </a:extLst>
          </p:cNvPr>
          <p:cNvSpPr/>
          <p:nvPr/>
        </p:nvSpPr>
        <p:spPr>
          <a:xfrm>
            <a:off x="2569079" y="1864289"/>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Identify the challenge or problem</a:t>
            </a:r>
          </a:p>
          <a:p>
            <a:pPr algn="ctr"/>
            <a:r>
              <a:rPr lang="en-GB" dirty="0">
                <a:solidFill>
                  <a:schemeClr val="tx1"/>
                </a:solidFill>
              </a:rPr>
              <a:t>Conduct root cause analysis</a:t>
            </a:r>
          </a:p>
          <a:p>
            <a:pPr algn="ctr"/>
            <a:endParaRPr lang="en-GB" dirty="0">
              <a:solidFill>
                <a:schemeClr val="tx1"/>
              </a:solidFill>
            </a:endParaRPr>
          </a:p>
          <a:p>
            <a:pPr algn="ctr"/>
            <a:r>
              <a:rPr lang="en-GB" dirty="0">
                <a:solidFill>
                  <a:schemeClr val="tx1"/>
                </a:solidFill>
              </a:rPr>
              <a:t>Identify the opportunity </a:t>
            </a:r>
          </a:p>
          <a:p>
            <a:pPr algn="ctr"/>
            <a:r>
              <a:rPr lang="en-GB" dirty="0">
                <a:solidFill>
                  <a:schemeClr val="tx1"/>
                </a:solidFill>
              </a:rPr>
              <a:t>Conduct cost-benefit analysis    </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 </a:t>
            </a:r>
          </a:p>
        </p:txBody>
      </p:sp>
      <p:sp>
        <p:nvSpPr>
          <p:cNvPr id="26" name="Rectangle 25">
            <a:extLst>
              <a:ext uri="{FF2B5EF4-FFF2-40B4-BE49-F238E27FC236}">
                <a16:creationId xmlns:a16="http://schemas.microsoft.com/office/drawing/2014/main" id="{C297F431-E1E5-4F35-A22C-8EA8C741744E}"/>
              </a:ext>
            </a:extLst>
          </p:cNvPr>
          <p:cNvSpPr/>
          <p:nvPr/>
        </p:nvSpPr>
        <p:spPr>
          <a:xfrm>
            <a:off x="6830459" y="1868918"/>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Develop implementation plan</a:t>
            </a:r>
          </a:p>
          <a:p>
            <a:pPr algn="ctr"/>
            <a:endParaRPr lang="en-GB" dirty="0">
              <a:solidFill>
                <a:schemeClr val="tx1"/>
              </a:solidFill>
            </a:endParaRPr>
          </a:p>
          <a:p>
            <a:pPr algn="ctr"/>
            <a:r>
              <a:rPr lang="en-GB" dirty="0">
                <a:solidFill>
                  <a:schemeClr val="tx1"/>
                </a:solidFill>
              </a:rPr>
              <a:t>Implement plan</a:t>
            </a: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 </a:t>
            </a:r>
          </a:p>
        </p:txBody>
      </p:sp>
      <p:sp>
        <p:nvSpPr>
          <p:cNvPr id="33" name="Rectangle 32">
            <a:extLst>
              <a:ext uri="{FF2B5EF4-FFF2-40B4-BE49-F238E27FC236}">
                <a16:creationId xmlns:a16="http://schemas.microsoft.com/office/drawing/2014/main" id="{98AE17C5-D9B0-4AA3-AB31-FAFE311C94DA}"/>
              </a:ext>
            </a:extLst>
          </p:cNvPr>
          <p:cNvSpPr/>
          <p:nvPr/>
        </p:nvSpPr>
        <p:spPr>
          <a:xfrm>
            <a:off x="6944758" y="5582066"/>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 </a:t>
            </a:r>
          </a:p>
          <a:p>
            <a:pPr algn="ctr"/>
            <a:r>
              <a:rPr lang="en-GB" dirty="0">
                <a:solidFill>
                  <a:schemeClr val="tx1"/>
                </a:solidFill>
              </a:rPr>
              <a:t>Monitor performance</a:t>
            </a:r>
          </a:p>
          <a:p>
            <a:pPr algn="ctr"/>
            <a:endParaRPr lang="en-GB" dirty="0">
              <a:solidFill>
                <a:schemeClr val="tx1"/>
              </a:solidFill>
            </a:endParaRPr>
          </a:p>
          <a:p>
            <a:pPr algn="ctr"/>
            <a:r>
              <a:rPr lang="en-GB" dirty="0">
                <a:solidFill>
                  <a:schemeClr val="tx1"/>
                </a:solidFill>
              </a:rPr>
              <a:t>Analyse results</a:t>
            </a:r>
          </a:p>
          <a:p>
            <a:pPr algn="ctr"/>
            <a:endParaRPr lang="en-GB" dirty="0">
              <a:solidFill>
                <a:schemeClr val="tx1"/>
              </a:solidFill>
            </a:endParaRPr>
          </a:p>
          <a:p>
            <a:pPr algn="ctr"/>
            <a:r>
              <a:rPr lang="en-GB" dirty="0">
                <a:solidFill>
                  <a:schemeClr val="tx1"/>
                </a:solidFill>
              </a:rPr>
              <a:t>Management reporting</a:t>
            </a:r>
          </a:p>
        </p:txBody>
      </p:sp>
      <p:sp>
        <p:nvSpPr>
          <p:cNvPr id="34" name="Rectangle 33">
            <a:extLst>
              <a:ext uri="{FF2B5EF4-FFF2-40B4-BE49-F238E27FC236}">
                <a16:creationId xmlns:a16="http://schemas.microsoft.com/office/drawing/2014/main" id="{12B5B2D8-28F4-4F06-A85C-7AA923FB0CD1}"/>
              </a:ext>
            </a:extLst>
          </p:cNvPr>
          <p:cNvSpPr/>
          <p:nvPr/>
        </p:nvSpPr>
        <p:spPr>
          <a:xfrm>
            <a:off x="2569079" y="5575063"/>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Governance/ Leadership Review</a:t>
            </a:r>
          </a:p>
          <a:p>
            <a:pPr algn="ctr"/>
            <a:endParaRPr lang="en-GB" dirty="0">
              <a:solidFill>
                <a:schemeClr val="tx1"/>
              </a:solidFill>
            </a:endParaRPr>
          </a:p>
          <a:p>
            <a:pPr algn="ctr"/>
            <a:r>
              <a:rPr lang="en-GB" dirty="0">
                <a:solidFill>
                  <a:schemeClr val="tx1"/>
                </a:solidFill>
              </a:rPr>
              <a:t>Strategic direction </a:t>
            </a:r>
          </a:p>
          <a:p>
            <a:pPr algn="ctr"/>
            <a:endParaRPr lang="en-GB" dirty="0">
              <a:solidFill>
                <a:schemeClr val="tx1"/>
              </a:solidFill>
            </a:endParaRPr>
          </a:p>
          <a:p>
            <a:pPr algn="ctr"/>
            <a:r>
              <a:rPr lang="en-GB" dirty="0">
                <a:solidFill>
                  <a:schemeClr val="tx1"/>
                </a:solidFill>
              </a:rPr>
              <a:t> </a:t>
            </a:r>
          </a:p>
        </p:txBody>
      </p:sp>
      <p:sp>
        <p:nvSpPr>
          <p:cNvPr id="8" name="Rectangle 7">
            <a:extLst>
              <a:ext uri="{FF2B5EF4-FFF2-40B4-BE49-F238E27FC236}">
                <a16:creationId xmlns:a16="http://schemas.microsoft.com/office/drawing/2014/main" id="{A2969A2A-4482-4593-B524-030A93D755EA}"/>
              </a:ext>
            </a:extLst>
          </p:cNvPr>
          <p:cNvSpPr/>
          <p:nvPr/>
        </p:nvSpPr>
        <p:spPr>
          <a:xfrm>
            <a:off x="3694287" y="1570092"/>
            <a:ext cx="1544865"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Plan</a:t>
            </a:r>
          </a:p>
        </p:txBody>
      </p:sp>
      <p:sp>
        <p:nvSpPr>
          <p:cNvPr id="35" name="Rectangle 34">
            <a:extLst>
              <a:ext uri="{FF2B5EF4-FFF2-40B4-BE49-F238E27FC236}">
                <a16:creationId xmlns:a16="http://schemas.microsoft.com/office/drawing/2014/main" id="{14001581-8F95-48F7-883D-545BE3095D4C}"/>
              </a:ext>
            </a:extLst>
          </p:cNvPr>
          <p:cNvSpPr/>
          <p:nvPr/>
        </p:nvSpPr>
        <p:spPr>
          <a:xfrm>
            <a:off x="7908119" y="1565463"/>
            <a:ext cx="1544865"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a:t>
            </a:r>
          </a:p>
        </p:txBody>
      </p:sp>
      <p:sp>
        <p:nvSpPr>
          <p:cNvPr id="39" name="Rectangle 38">
            <a:extLst>
              <a:ext uri="{FF2B5EF4-FFF2-40B4-BE49-F238E27FC236}">
                <a16:creationId xmlns:a16="http://schemas.microsoft.com/office/drawing/2014/main" id="{482BB2CD-5D80-447F-BF43-68C71B15CBBD}"/>
              </a:ext>
            </a:extLst>
          </p:cNvPr>
          <p:cNvSpPr/>
          <p:nvPr/>
        </p:nvSpPr>
        <p:spPr>
          <a:xfrm>
            <a:off x="7908119" y="5261243"/>
            <a:ext cx="1544864"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Check</a:t>
            </a:r>
          </a:p>
        </p:txBody>
      </p:sp>
      <p:sp>
        <p:nvSpPr>
          <p:cNvPr id="41" name="Rectangle 40">
            <a:extLst>
              <a:ext uri="{FF2B5EF4-FFF2-40B4-BE49-F238E27FC236}">
                <a16:creationId xmlns:a16="http://schemas.microsoft.com/office/drawing/2014/main" id="{DFB8C7B7-2BC0-4FB3-B032-775854F8AA0C}"/>
              </a:ext>
            </a:extLst>
          </p:cNvPr>
          <p:cNvSpPr/>
          <p:nvPr/>
        </p:nvSpPr>
        <p:spPr>
          <a:xfrm>
            <a:off x="3670301" y="5204037"/>
            <a:ext cx="1544864"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Act</a:t>
            </a:r>
          </a:p>
        </p:txBody>
      </p:sp>
      <p:sp>
        <p:nvSpPr>
          <p:cNvPr id="9" name="Arrow: Curved Left 8">
            <a:extLst>
              <a:ext uri="{FF2B5EF4-FFF2-40B4-BE49-F238E27FC236}">
                <a16:creationId xmlns:a16="http://schemas.microsoft.com/office/drawing/2014/main" id="{A05184AF-34CC-4679-B2E7-65C5AD858659}"/>
              </a:ext>
            </a:extLst>
          </p:cNvPr>
          <p:cNvSpPr/>
          <p:nvPr/>
        </p:nvSpPr>
        <p:spPr>
          <a:xfrm rot="19612997">
            <a:off x="6535213" y="4001224"/>
            <a:ext cx="819089"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Arrow: Curved Left 41">
            <a:extLst>
              <a:ext uri="{FF2B5EF4-FFF2-40B4-BE49-F238E27FC236}">
                <a16:creationId xmlns:a16="http://schemas.microsoft.com/office/drawing/2014/main" id="{B2E03DF3-48DB-4947-94D0-03B026D7024A}"/>
              </a:ext>
            </a:extLst>
          </p:cNvPr>
          <p:cNvSpPr/>
          <p:nvPr/>
        </p:nvSpPr>
        <p:spPr>
          <a:xfrm rot="8428136">
            <a:off x="5454816" y="4554037"/>
            <a:ext cx="819090"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3" name="Flowchart: Predefined Process 42">
            <a:extLst>
              <a:ext uri="{FF2B5EF4-FFF2-40B4-BE49-F238E27FC236}">
                <a16:creationId xmlns:a16="http://schemas.microsoft.com/office/drawing/2014/main" id="{03B4A2D0-A4F8-4A94-909B-DD58501768E8}"/>
              </a:ext>
            </a:extLst>
          </p:cNvPr>
          <p:cNvSpPr/>
          <p:nvPr/>
        </p:nvSpPr>
        <p:spPr>
          <a:xfrm>
            <a:off x="-1598736" y="5575063"/>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a:t>
            </a:r>
            <a:r>
              <a:rPr lang="en-GB" dirty="0">
                <a:solidFill>
                  <a:schemeClr val="tx1"/>
                </a:solidFill>
              </a:rPr>
              <a:t> </a:t>
            </a:r>
          </a:p>
          <a:p>
            <a:pPr algn="ctr"/>
            <a:r>
              <a:rPr lang="en-GB" dirty="0">
                <a:solidFill>
                  <a:schemeClr val="tx1"/>
                </a:solidFill>
              </a:rPr>
              <a:t>Stakeholder management process</a:t>
            </a:r>
          </a:p>
        </p:txBody>
      </p:sp>
      <p:cxnSp>
        <p:nvCxnSpPr>
          <p:cNvPr id="44" name="Straight Arrow Connector 43">
            <a:extLst>
              <a:ext uri="{FF2B5EF4-FFF2-40B4-BE49-F238E27FC236}">
                <a16:creationId xmlns:a16="http://schemas.microsoft.com/office/drawing/2014/main" id="{FB909C20-6A97-4999-9E67-ADD3A52AA1B9}"/>
              </a:ext>
            </a:extLst>
          </p:cNvPr>
          <p:cNvCxnSpPr/>
          <p:nvPr/>
        </p:nvCxnSpPr>
        <p:spPr>
          <a:xfrm>
            <a:off x="1959479" y="6084368"/>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Flowchart: Predefined Process 44">
            <a:extLst>
              <a:ext uri="{FF2B5EF4-FFF2-40B4-BE49-F238E27FC236}">
                <a16:creationId xmlns:a16="http://schemas.microsoft.com/office/drawing/2014/main" id="{0276991A-953A-476E-90BC-EEAF921C35D3}"/>
              </a:ext>
            </a:extLst>
          </p:cNvPr>
          <p:cNvSpPr/>
          <p:nvPr/>
        </p:nvSpPr>
        <p:spPr>
          <a:xfrm>
            <a:off x="-1547852" y="2317632"/>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4:</a:t>
            </a:r>
            <a:r>
              <a:rPr lang="en-GB" dirty="0">
                <a:solidFill>
                  <a:schemeClr val="tx1"/>
                </a:solidFill>
              </a:rPr>
              <a:t> </a:t>
            </a:r>
          </a:p>
          <a:p>
            <a:pPr algn="ctr"/>
            <a:r>
              <a:rPr lang="en-GB" dirty="0">
                <a:solidFill>
                  <a:schemeClr val="tx1"/>
                </a:solidFill>
              </a:rPr>
              <a:t>Relationship management process</a:t>
            </a:r>
          </a:p>
        </p:txBody>
      </p:sp>
      <p:cxnSp>
        <p:nvCxnSpPr>
          <p:cNvPr id="49" name="Straight Arrow Connector 48">
            <a:extLst>
              <a:ext uri="{FF2B5EF4-FFF2-40B4-BE49-F238E27FC236}">
                <a16:creationId xmlns:a16="http://schemas.microsoft.com/office/drawing/2014/main" id="{DCAF6712-2967-4460-B8AF-D3E25597C46E}"/>
              </a:ext>
            </a:extLst>
          </p:cNvPr>
          <p:cNvCxnSpPr/>
          <p:nvPr/>
        </p:nvCxnSpPr>
        <p:spPr>
          <a:xfrm>
            <a:off x="1972093" y="2890379"/>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Flowchart: Predefined Process 51">
            <a:extLst>
              <a:ext uri="{FF2B5EF4-FFF2-40B4-BE49-F238E27FC236}">
                <a16:creationId xmlns:a16="http://schemas.microsoft.com/office/drawing/2014/main" id="{79923E45-3E17-40D1-8274-BEAB9261BBF0}"/>
              </a:ext>
            </a:extLst>
          </p:cNvPr>
          <p:cNvSpPr/>
          <p:nvPr/>
        </p:nvSpPr>
        <p:spPr>
          <a:xfrm>
            <a:off x="-1598566" y="6667264"/>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7:</a:t>
            </a:r>
            <a:r>
              <a:rPr lang="en-GB" dirty="0">
                <a:solidFill>
                  <a:schemeClr val="tx1"/>
                </a:solidFill>
              </a:rPr>
              <a:t> </a:t>
            </a:r>
          </a:p>
          <a:p>
            <a:pPr algn="ctr"/>
            <a:r>
              <a:rPr lang="en-GB" dirty="0">
                <a:solidFill>
                  <a:schemeClr val="tx1"/>
                </a:solidFill>
              </a:rPr>
              <a:t>Risk and Resilience process</a:t>
            </a:r>
          </a:p>
        </p:txBody>
      </p:sp>
      <p:cxnSp>
        <p:nvCxnSpPr>
          <p:cNvPr id="55" name="Straight Arrow Connector 54">
            <a:extLst>
              <a:ext uri="{FF2B5EF4-FFF2-40B4-BE49-F238E27FC236}">
                <a16:creationId xmlns:a16="http://schemas.microsoft.com/office/drawing/2014/main" id="{E3CCA1B6-060E-4F39-AFA8-7462BC0E9A6B}"/>
              </a:ext>
            </a:extLst>
          </p:cNvPr>
          <p:cNvCxnSpPr/>
          <p:nvPr/>
        </p:nvCxnSpPr>
        <p:spPr>
          <a:xfrm>
            <a:off x="1959479" y="7125768"/>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lowchart: Predefined Process 56">
            <a:extLst>
              <a:ext uri="{FF2B5EF4-FFF2-40B4-BE49-F238E27FC236}">
                <a16:creationId xmlns:a16="http://schemas.microsoft.com/office/drawing/2014/main" id="{4DFE231B-6569-4395-A934-6C550381FB23}"/>
              </a:ext>
            </a:extLst>
          </p:cNvPr>
          <p:cNvSpPr/>
          <p:nvPr/>
        </p:nvSpPr>
        <p:spPr>
          <a:xfrm>
            <a:off x="11161620" y="6194397"/>
            <a:ext cx="3236804"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5: </a:t>
            </a:r>
          </a:p>
          <a:p>
            <a:pPr algn="ctr"/>
            <a:r>
              <a:rPr lang="en-GB" dirty="0">
                <a:solidFill>
                  <a:schemeClr val="tx1"/>
                </a:solidFill>
              </a:rPr>
              <a:t>Performance management</a:t>
            </a:r>
          </a:p>
        </p:txBody>
      </p:sp>
      <p:cxnSp>
        <p:nvCxnSpPr>
          <p:cNvPr id="58" name="Straight Arrow Connector 57">
            <a:extLst>
              <a:ext uri="{FF2B5EF4-FFF2-40B4-BE49-F238E27FC236}">
                <a16:creationId xmlns:a16="http://schemas.microsoft.com/office/drawing/2014/main" id="{BC1B2143-DFCD-44BA-82FF-ED2E98A40D68}"/>
              </a:ext>
            </a:extLst>
          </p:cNvPr>
          <p:cNvCxnSpPr>
            <a:cxnSpLocks/>
          </p:cNvCxnSpPr>
          <p:nvPr/>
        </p:nvCxnSpPr>
        <p:spPr>
          <a:xfrm flipH="1">
            <a:off x="10477317" y="6667264"/>
            <a:ext cx="6843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5CE8CB-6623-4B6A-A4BC-793577CE36CC}"/>
              </a:ext>
            </a:extLst>
          </p:cNvPr>
          <p:cNvSpPr txBox="1"/>
          <p:nvPr/>
        </p:nvSpPr>
        <p:spPr>
          <a:xfrm rot="19506021">
            <a:off x="5475045" y="4353870"/>
            <a:ext cx="2565401" cy="276999"/>
          </a:xfrm>
          <a:prstGeom prst="rect">
            <a:avLst/>
          </a:prstGeom>
          <a:noFill/>
        </p:spPr>
        <p:txBody>
          <a:bodyPr wrap="square" rtlCol="0">
            <a:spAutoFit/>
          </a:bodyPr>
          <a:lstStyle/>
          <a:p>
            <a:r>
              <a:rPr lang="en-GB" sz="1200" dirty="0">
                <a:solidFill>
                  <a:srgbClr val="FF0000"/>
                </a:solidFill>
              </a:rPr>
              <a:t>Continuous Improvement</a:t>
            </a:r>
          </a:p>
        </p:txBody>
      </p:sp>
      <p:sp>
        <p:nvSpPr>
          <p:cNvPr id="2" name="TextBox 1">
            <a:extLst>
              <a:ext uri="{FF2B5EF4-FFF2-40B4-BE49-F238E27FC236}">
                <a16:creationId xmlns:a16="http://schemas.microsoft.com/office/drawing/2014/main" id="{99B0E982-F098-4C93-807D-A00BCC427BAD}"/>
              </a:ext>
            </a:extLst>
          </p:cNvPr>
          <p:cNvSpPr txBox="1"/>
          <p:nvPr/>
        </p:nvSpPr>
        <p:spPr>
          <a:xfrm>
            <a:off x="752311" y="-90137"/>
            <a:ext cx="11201400" cy="923330"/>
          </a:xfrm>
          <a:prstGeom prst="rect">
            <a:avLst/>
          </a:prstGeom>
          <a:noFill/>
        </p:spPr>
        <p:txBody>
          <a:bodyPr wrap="square" rtlCol="0">
            <a:spAutoFit/>
          </a:bodyPr>
          <a:lstStyle/>
          <a:p>
            <a:r>
              <a:rPr lang="en-GB" dirty="0"/>
              <a:t>Contracts, particularly those long term (5 years or more), will need to evolve and develop over the term of the contract. This is inevitable to address the challenges of the day, whether they be internal in terms of stakeholder and business need, or external in terms of threats and legislative changes. </a:t>
            </a:r>
          </a:p>
        </p:txBody>
      </p:sp>
    </p:spTree>
    <p:extLst>
      <p:ext uri="{BB962C8B-B14F-4D97-AF65-F5344CB8AC3E}">
        <p14:creationId xmlns:p14="http://schemas.microsoft.com/office/powerpoint/2010/main" val="263810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0963" y="-1060326"/>
            <a:ext cx="5467350" cy="584775"/>
          </a:xfrm>
          <a:prstGeom prst="rect">
            <a:avLst/>
          </a:prstGeom>
          <a:noFill/>
        </p:spPr>
        <p:txBody>
          <a:bodyPr wrap="square" rtlCol="0">
            <a:spAutoFit/>
          </a:bodyPr>
          <a:lstStyle/>
          <a:p>
            <a:pPr algn="ctr"/>
            <a:r>
              <a:rPr lang="en-GB" sz="3200" b="1" dirty="0"/>
              <a:t>Stage 9 Supplier Development </a:t>
            </a:r>
          </a:p>
        </p:txBody>
      </p:sp>
      <p:sp>
        <p:nvSpPr>
          <p:cNvPr id="5" name="Rectangle 4">
            <a:extLst>
              <a:ext uri="{FF2B5EF4-FFF2-40B4-BE49-F238E27FC236}">
                <a16:creationId xmlns:a16="http://schemas.microsoft.com/office/drawing/2014/main" id="{AE7B97C9-131B-409E-A301-780B734AE26D}"/>
              </a:ext>
            </a:extLst>
          </p:cNvPr>
          <p:cNvSpPr/>
          <p:nvPr/>
        </p:nvSpPr>
        <p:spPr>
          <a:xfrm>
            <a:off x="2861179" y="1457889"/>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Identify the challenge or problem</a:t>
            </a:r>
          </a:p>
          <a:p>
            <a:pPr algn="ctr"/>
            <a:r>
              <a:rPr lang="en-GB" dirty="0">
                <a:solidFill>
                  <a:schemeClr val="tx1"/>
                </a:solidFill>
              </a:rPr>
              <a:t>Conduct root cause analysis</a:t>
            </a:r>
          </a:p>
          <a:p>
            <a:pPr algn="ctr"/>
            <a:endParaRPr lang="en-GB" dirty="0">
              <a:solidFill>
                <a:schemeClr val="tx1"/>
              </a:solidFill>
            </a:endParaRPr>
          </a:p>
          <a:p>
            <a:pPr algn="ctr"/>
            <a:r>
              <a:rPr lang="en-GB" dirty="0">
                <a:solidFill>
                  <a:schemeClr val="tx1"/>
                </a:solidFill>
              </a:rPr>
              <a:t>Identify the opportunity </a:t>
            </a:r>
          </a:p>
          <a:p>
            <a:pPr algn="ctr"/>
            <a:r>
              <a:rPr lang="en-GB" dirty="0">
                <a:solidFill>
                  <a:schemeClr val="tx1"/>
                </a:solidFill>
              </a:rPr>
              <a:t>Conduct cost-benefit analysis    </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 </a:t>
            </a:r>
          </a:p>
        </p:txBody>
      </p:sp>
      <p:sp>
        <p:nvSpPr>
          <p:cNvPr id="26" name="Rectangle 25">
            <a:extLst>
              <a:ext uri="{FF2B5EF4-FFF2-40B4-BE49-F238E27FC236}">
                <a16:creationId xmlns:a16="http://schemas.microsoft.com/office/drawing/2014/main" id="{C297F431-E1E5-4F35-A22C-8EA8C741744E}"/>
              </a:ext>
            </a:extLst>
          </p:cNvPr>
          <p:cNvSpPr/>
          <p:nvPr/>
        </p:nvSpPr>
        <p:spPr>
          <a:xfrm>
            <a:off x="7122559" y="1462518"/>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Develop implementation plan</a:t>
            </a:r>
          </a:p>
          <a:p>
            <a:pPr algn="ctr"/>
            <a:endParaRPr lang="en-GB" dirty="0">
              <a:solidFill>
                <a:schemeClr val="tx1"/>
              </a:solidFill>
            </a:endParaRPr>
          </a:p>
          <a:p>
            <a:pPr algn="ctr"/>
            <a:r>
              <a:rPr lang="en-GB" dirty="0">
                <a:solidFill>
                  <a:schemeClr val="tx1"/>
                </a:solidFill>
              </a:rPr>
              <a:t>Implement plan</a:t>
            </a: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 </a:t>
            </a:r>
          </a:p>
        </p:txBody>
      </p:sp>
      <p:sp>
        <p:nvSpPr>
          <p:cNvPr id="33" name="Rectangle 32">
            <a:extLst>
              <a:ext uri="{FF2B5EF4-FFF2-40B4-BE49-F238E27FC236}">
                <a16:creationId xmlns:a16="http://schemas.microsoft.com/office/drawing/2014/main" id="{98AE17C5-D9B0-4AA3-AB31-FAFE311C94DA}"/>
              </a:ext>
            </a:extLst>
          </p:cNvPr>
          <p:cNvSpPr/>
          <p:nvPr/>
        </p:nvSpPr>
        <p:spPr>
          <a:xfrm>
            <a:off x="7236858" y="5175666"/>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 </a:t>
            </a:r>
          </a:p>
          <a:p>
            <a:pPr algn="ctr"/>
            <a:r>
              <a:rPr lang="en-GB" dirty="0">
                <a:solidFill>
                  <a:schemeClr val="tx1"/>
                </a:solidFill>
              </a:rPr>
              <a:t>Monitor performance</a:t>
            </a:r>
          </a:p>
          <a:p>
            <a:pPr algn="ctr"/>
            <a:endParaRPr lang="en-GB" dirty="0">
              <a:solidFill>
                <a:schemeClr val="tx1"/>
              </a:solidFill>
            </a:endParaRPr>
          </a:p>
          <a:p>
            <a:pPr algn="ctr"/>
            <a:r>
              <a:rPr lang="en-GB" dirty="0">
                <a:solidFill>
                  <a:schemeClr val="tx1"/>
                </a:solidFill>
              </a:rPr>
              <a:t>Analyse results</a:t>
            </a:r>
          </a:p>
          <a:p>
            <a:pPr algn="ctr"/>
            <a:endParaRPr lang="en-GB" dirty="0">
              <a:solidFill>
                <a:schemeClr val="tx1"/>
              </a:solidFill>
            </a:endParaRPr>
          </a:p>
          <a:p>
            <a:pPr algn="ctr"/>
            <a:r>
              <a:rPr lang="en-GB" dirty="0">
                <a:solidFill>
                  <a:schemeClr val="tx1"/>
                </a:solidFill>
              </a:rPr>
              <a:t>Management reporting</a:t>
            </a:r>
          </a:p>
        </p:txBody>
      </p:sp>
      <p:sp>
        <p:nvSpPr>
          <p:cNvPr id="34" name="Rectangle 33">
            <a:extLst>
              <a:ext uri="{FF2B5EF4-FFF2-40B4-BE49-F238E27FC236}">
                <a16:creationId xmlns:a16="http://schemas.microsoft.com/office/drawing/2014/main" id="{12B5B2D8-28F4-4F06-A85C-7AA923FB0CD1}"/>
              </a:ext>
            </a:extLst>
          </p:cNvPr>
          <p:cNvSpPr/>
          <p:nvPr/>
        </p:nvSpPr>
        <p:spPr>
          <a:xfrm>
            <a:off x="2861179" y="5168663"/>
            <a:ext cx="3532559" cy="198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Governance/ Leadership Review</a:t>
            </a:r>
          </a:p>
          <a:p>
            <a:pPr algn="ctr"/>
            <a:endParaRPr lang="en-GB" dirty="0">
              <a:solidFill>
                <a:schemeClr val="tx1"/>
              </a:solidFill>
            </a:endParaRPr>
          </a:p>
          <a:p>
            <a:pPr algn="ctr"/>
            <a:r>
              <a:rPr lang="en-GB" dirty="0">
                <a:solidFill>
                  <a:schemeClr val="tx1"/>
                </a:solidFill>
              </a:rPr>
              <a:t>Strategic direction </a:t>
            </a:r>
          </a:p>
          <a:p>
            <a:pPr algn="ctr"/>
            <a:endParaRPr lang="en-GB" dirty="0">
              <a:solidFill>
                <a:schemeClr val="tx1"/>
              </a:solidFill>
            </a:endParaRPr>
          </a:p>
          <a:p>
            <a:pPr algn="ctr"/>
            <a:r>
              <a:rPr lang="en-GB" dirty="0">
                <a:solidFill>
                  <a:schemeClr val="tx1"/>
                </a:solidFill>
              </a:rPr>
              <a:t> </a:t>
            </a:r>
          </a:p>
        </p:txBody>
      </p:sp>
      <p:sp>
        <p:nvSpPr>
          <p:cNvPr id="8" name="Rectangle 7">
            <a:extLst>
              <a:ext uri="{FF2B5EF4-FFF2-40B4-BE49-F238E27FC236}">
                <a16:creationId xmlns:a16="http://schemas.microsoft.com/office/drawing/2014/main" id="{A2969A2A-4482-4593-B524-030A93D755EA}"/>
              </a:ext>
            </a:extLst>
          </p:cNvPr>
          <p:cNvSpPr/>
          <p:nvPr/>
        </p:nvSpPr>
        <p:spPr>
          <a:xfrm>
            <a:off x="3986387" y="1163692"/>
            <a:ext cx="1544865"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Plan</a:t>
            </a:r>
          </a:p>
        </p:txBody>
      </p:sp>
      <p:sp>
        <p:nvSpPr>
          <p:cNvPr id="35" name="Rectangle 34">
            <a:extLst>
              <a:ext uri="{FF2B5EF4-FFF2-40B4-BE49-F238E27FC236}">
                <a16:creationId xmlns:a16="http://schemas.microsoft.com/office/drawing/2014/main" id="{14001581-8F95-48F7-883D-545BE3095D4C}"/>
              </a:ext>
            </a:extLst>
          </p:cNvPr>
          <p:cNvSpPr/>
          <p:nvPr/>
        </p:nvSpPr>
        <p:spPr>
          <a:xfrm>
            <a:off x="8200219" y="1159063"/>
            <a:ext cx="1544865"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a:t>
            </a:r>
          </a:p>
        </p:txBody>
      </p:sp>
      <p:sp>
        <p:nvSpPr>
          <p:cNvPr id="39" name="Rectangle 38">
            <a:extLst>
              <a:ext uri="{FF2B5EF4-FFF2-40B4-BE49-F238E27FC236}">
                <a16:creationId xmlns:a16="http://schemas.microsoft.com/office/drawing/2014/main" id="{482BB2CD-5D80-447F-BF43-68C71B15CBBD}"/>
              </a:ext>
            </a:extLst>
          </p:cNvPr>
          <p:cNvSpPr/>
          <p:nvPr/>
        </p:nvSpPr>
        <p:spPr>
          <a:xfrm>
            <a:off x="8200219" y="4854843"/>
            <a:ext cx="1544864"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Check</a:t>
            </a:r>
          </a:p>
        </p:txBody>
      </p:sp>
      <p:sp>
        <p:nvSpPr>
          <p:cNvPr id="41" name="Rectangle 40">
            <a:extLst>
              <a:ext uri="{FF2B5EF4-FFF2-40B4-BE49-F238E27FC236}">
                <a16:creationId xmlns:a16="http://schemas.microsoft.com/office/drawing/2014/main" id="{DFB8C7B7-2BC0-4FB3-B032-775854F8AA0C}"/>
              </a:ext>
            </a:extLst>
          </p:cNvPr>
          <p:cNvSpPr/>
          <p:nvPr/>
        </p:nvSpPr>
        <p:spPr>
          <a:xfrm>
            <a:off x="3962401" y="4797637"/>
            <a:ext cx="1544864" cy="59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Act</a:t>
            </a:r>
          </a:p>
        </p:txBody>
      </p:sp>
      <p:sp>
        <p:nvSpPr>
          <p:cNvPr id="43" name="Flowchart: Predefined Process 42">
            <a:extLst>
              <a:ext uri="{FF2B5EF4-FFF2-40B4-BE49-F238E27FC236}">
                <a16:creationId xmlns:a16="http://schemas.microsoft.com/office/drawing/2014/main" id="{03B4A2D0-A4F8-4A94-909B-DD58501768E8}"/>
              </a:ext>
            </a:extLst>
          </p:cNvPr>
          <p:cNvSpPr/>
          <p:nvPr/>
        </p:nvSpPr>
        <p:spPr>
          <a:xfrm>
            <a:off x="-1306636" y="5168663"/>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a:t>
            </a:r>
            <a:r>
              <a:rPr lang="en-GB" dirty="0">
                <a:solidFill>
                  <a:schemeClr val="tx1"/>
                </a:solidFill>
              </a:rPr>
              <a:t> </a:t>
            </a:r>
          </a:p>
          <a:p>
            <a:pPr algn="ctr"/>
            <a:r>
              <a:rPr lang="en-GB" dirty="0">
                <a:solidFill>
                  <a:schemeClr val="tx1"/>
                </a:solidFill>
              </a:rPr>
              <a:t>Stakeholder management process</a:t>
            </a:r>
          </a:p>
        </p:txBody>
      </p:sp>
      <p:cxnSp>
        <p:nvCxnSpPr>
          <p:cNvPr id="44" name="Straight Arrow Connector 43">
            <a:extLst>
              <a:ext uri="{FF2B5EF4-FFF2-40B4-BE49-F238E27FC236}">
                <a16:creationId xmlns:a16="http://schemas.microsoft.com/office/drawing/2014/main" id="{FB909C20-6A97-4999-9E67-ADD3A52AA1B9}"/>
              </a:ext>
            </a:extLst>
          </p:cNvPr>
          <p:cNvCxnSpPr/>
          <p:nvPr/>
        </p:nvCxnSpPr>
        <p:spPr>
          <a:xfrm>
            <a:off x="2251579" y="5677968"/>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Flowchart: Predefined Process 44">
            <a:extLst>
              <a:ext uri="{FF2B5EF4-FFF2-40B4-BE49-F238E27FC236}">
                <a16:creationId xmlns:a16="http://schemas.microsoft.com/office/drawing/2014/main" id="{0276991A-953A-476E-90BC-EEAF921C35D3}"/>
              </a:ext>
            </a:extLst>
          </p:cNvPr>
          <p:cNvSpPr/>
          <p:nvPr/>
        </p:nvSpPr>
        <p:spPr>
          <a:xfrm>
            <a:off x="-1255752" y="1911232"/>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4:</a:t>
            </a:r>
            <a:r>
              <a:rPr lang="en-GB" dirty="0">
                <a:solidFill>
                  <a:schemeClr val="tx1"/>
                </a:solidFill>
              </a:rPr>
              <a:t> </a:t>
            </a:r>
          </a:p>
          <a:p>
            <a:pPr algn="ctr"/>
            <a:r>
              <a:rPr lang="en-GB" dirty="0">
                <a:solidFill>
                  <a:schemeClr val="tx1"/>
                </a:solidFill>
              </a:rPr>
              <a:t>Relationship management process</a:t>
            </a:r>
          </a:p>
        </p:txBody>
      </p:sp>
      <p:cxnSp>
        <p:nvCxnSpPr>
          <p:cNvPr id="49" name="Straight Arrow Connector 48">
            <a:extLst>
              <a:ext uri="{FF2B5EF4-FFF2-40B4-BE49-F238E27FC236}">
                <a16:creationId xmlns:a16="http://schemas.microsoft.com/office/drawing/2014/main" id="{DCAF6712-2967-4460-B8AF-D3E25597C46E}"/>
              </a:ext>
            </a:extLst>
          </p:cNvPr>
          <p:cNvCxnSpPr/>
          <p:nvPr/>
        </p:nvCxnSpPr>
        <p:spPr>
          <a:xfrm>
            <a:off x="2264193" y="2483979"/>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Flowchart: Predefined Process 51">
            <a:extLst>
              <a:ext uri="{FF2B5EF4-FFF2-40B4-BE49-F238E27FC236}">
                <a16:creationId xmlns:a16="http://schemas.microsoft.com/office/drawing/2014/main" id="{79923E45-3E17-40D1-8274-BEAB9261BBF0}"/>
              </a:ext>
            </a:extLst>
          </p:cNvPr>
          <p:cNvSpPr/>
          <p:nvPr/>
        </p:nvSpPr>
        <p:spPr>
          <a:xfrm>
            <a:off x="-1306466" y="6260864"/>
            <a:ext cx="3532559"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7:</a:t>
            </a:r>
            <a:r>
              <a:rPr lang="en-GB" dirty="0">
                <a:solidFill>
                  <a:schemeClr val="tx1"/>
                </a:solidFill>
              </a:rPr>
              <a:t> </a:t>
            </a:r>
          </a:p>
          <a:p>
            <a:pPr algn="ctr"/>
            <a:r>
              <a:rPr lang="en-GB" dirty="0">
                <a:solidFill>
                  <a:schemeClr val="tx1"/>
                </a:solidFill>
              </a:rPr>
              <a:t>Risk and Resilience process</a:t>
            </a:r>
          </a:p>
        </p:txBody>
      </p:sp>
      <p:cxnSp>
        <p:nvCxnSpPr>
          <p:cNvPr id="55" name="Straight Arrow Connector 54">
            <a:extLst>
              <a:ext uri="{FF2B5EF4-FFF2-40B4-BE49-F238E27FC236}">
                <a16:creationId xmlns:a16="http://schemas.microsoft.com/office/drawing/2014/main" id="{E3CCA1B6-060E-4F39-AFA8-7462BC0E9A6B}"/>
              </a:ext>
            </a:extLst>
          </p:cNvPr>
          <p:cNvCxnSpPr/>
          <p:nvPr/>
        </p:nvCxnSpPr>
        <p:spPr>
          <a:xfrm>
            <a:off x="2251579" y="6719368"/>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lowchart: Predefined Process 56">
            <a:extLst>
              <a:ext uri="{FF2B5EF4-FFF2-40B4-BE49-F238E27FC236}">
                <a16:creationId xmlns:a16="http://schemas.microsoft.com/office/drawing/2014/main" id="{4DFE231B-6569-4395-A934-6C550381FB23}"/>
              </a:ext>
            </a:extLst>
          </p:cNvPr>
          <p:cNvSpPr/>
          <p:nvPr/>
        </p:nvSpPr>
        <p:spPr>
          <a:xfrm>
            <a:off x="11453720" y="5787997"/>
            <a:ext cx="3236804" cy="901936"/>
          </a:xfrm>
          <a:prstGeom prst="flowChartPredefined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5: </a:t>
            </a:r>
          </a:p>
          <a:p>
            <a:pPr algn="ctr"/>
            <a:r>
              <a:rPr lang="en-GB" dirty="0">
                <a:solidFill>
                  <a:schemeClr val="tx1"/>
                </a:solidFill>
              </a:rPr>
              <a:t>Performance management process</a:t>
            </a:r>
          </a:p>
        </p:txBody>
      </p:sp>
      <p:cxnSp>
        <p:nvCxnSpPr>
          <p:cNvPr id="58" name="Straight Arrow Connector 57">
            <a:extLst>
              <a:ext uri="{FF2B5EF4-FFF2-40B4-BE49-F238E27FC236}">
                <a16:creationId xmlns:a16="http://schemas.microsoft.com/office/drawing/2014/main" id="{BC1B2143-DFCD-44BA-82FF-ED2E98A40D68}"/>
              </a:ext>
            </a:extLst>
          </p:cNvPr>
          <p:cNvCxnSpPr>
            <a:cxnSpLocks/>
          </p:cNvCxnSpPr>
          <p:nvPr/>
        </p:nvCxnSpPr>
        <p:spPr>
          <a:xfrm flipH="1">
            <a:off x="10769417" y="6260864"/>
            <a:ext cx="6843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Arrow: Curved Left 22">
            <a:extLst>
              <a:ext uri="{FF2B5EF4-FFF2-40B4-BE49-F238E27FC236}">
                <a16:creationId xmlns:a16="http://schemas.microsoft.com/office/drawing/2014/main" id="{97C66A6C-792A-4615-8FBA-B766334CF544}"/>
              </a:ext>
            </a:extLst>
          </p:cNvPr>
          <p:cNvSpPr/>
          <p:nvPr/>
        </p:nvSpPr>
        <p:spPr>
          <a:xfrm rot="19612997">
            <a:off x="6734756" y="3594823"/>
            <a:ext cx="819089"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Arrow: Curved Left 23">
            <a:extLst>
              <a:ext uri="{FF2B5EF4-FFF2-40B4-BE49-F238E27FC236}">
                <a16:creationId xmlns:a16="http://schemas.microsoft.com/office/drawing/2014/main" id="{09D7C2D4-3ADB-4D3D-B923-B0C53E5A4135}"/>
              </a:ext>
            </a:extLst>
          </p:cNvPr>
          <p:cNvSpPr/>
          <p:nvPr/>
        </p:nvSpPr>
        <p:spPr>
          <a:xfrm rot="8428136">
            <a:off x="5654359" y="4147636"/>
            <a:ext cx="819090" cy="9105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TextBox 24">
            <a:extLst>
              <a:ext uri="{FF2B5EF4-FFF2-40B4-BE49-F238E27FC236}">
                <a16:creationId xmlns:a16="http://schemas.microsoft.com/office/drawing/2014/main" id="{53493B79-9E6D-4CF9-A228-E3CD0CFA84C2}"/>
              </a:ext>
            </a:extLst>
          </p:cNvPr>
          <p:cNvSpPr txBox="1"/>
          <p:nvPr/>
        </p:nvSpPr>
        <p:spPr>
          <a:xfrm rot="19506021">
            <a:off x="5674588" y="3947469"/>
            <a:ext cx="2565401" cy="276999"/>
          </a:xfrm>
          <a:prstGeom prst="rect">
            <a:avLst/>
          </a:prstGeom>
          <a:noFill/>
        </p:spPr>
        <p:txBody>
          <a:bodyPr wrap="square" rtlCol="0">
            <a:spAutoFit/>
          </a:bodyPr>
          <a:lstStyle/>
          <a:p>
            <a:r>
              <a:rPr lang="en-GB" sz="1200" dirty="0">
                <a:solidFill>
                  <a:srgbClr val="FF0000"/>
                </a:solidFill>
              </a:rPr>
              <a:t>Continuous Improvement</a:t>
            </a:r>
          </a:p>
        </p:txBody>
      </p:sp>
      <p:sp>
        <p:nvSpPr>
          <p:cNvPr id="2" name="TextBox 1">
            <a:extLst>
              <a:ext uri="{FF2B5EF4-FFF2-40B4-BE49-F238E27FC236}">
                <a16:creationId xmlns:a16="http://schemas.microsoft.com/office/drawing/2014/main" id="{3C19C7DF-6E91-498B-8F12-282EC8F960C1}"/>
              </a:ext>
            </a:extLst>
          </p:cNvPr>
          <p:cNvSpPr txBox="1"/>
          <p:nvPr/>
        </p:nvSpPr>
        <p:spPr>
          <a:xfrm>
            <a:off x="1948804" y="-369003"/>
            <a:ext cx="9207500" cy="1200329"/>
          </a:xfrm>
          <a:prstGeom prst="rect">
            <a:avLst/>
          </a:prstGeom>
          <a:noFill/>
        </p:spPr>
        <p:txBody>
          <a:bodyPr wrap="square" rtlCol="0">
            <a:spAutoFit/>
          </a:bodyPr>
          <a:lstStyle/>
          <a:p>
            <a:r>
              <a:rPr lang="en-GB" dirty="0"/>
              <a:t>In the same way as the contract must develop in Stage 8, so too must the supplier by way of a process of continuous improvement. In the spirit of partnership and collaboration, our intent is to work closely with our suppliers to develop their capacity and capability to deliver a sustainable and successful  contract.   </a:t>
            </a:r>
          </a:p>
        </p:txBody>
      </p:sp>
    </p:spTree>
    <p:extLst>
      <p:ext uri="{BB962C8B-B14F-4D97-AF65-F5344CB8AC3E}">
        <p14:creationId xmlns:p14="http://schemas.microsoft.com/office/powerpoint/2010/main" val="1862232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24694</TotalTime>
  <Words>1534</Words>
  <Application>Microsoft Office PowerPoint</Application>
  <PresentationFormat>Widescreen</PresentationFormat>
  <Paragraphs>352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Alexander</dc:creator>
  <cp:lastModifiedBy>Richard Alexander</cp:lastModifiedBy>
  <cp:revision>128</cp:revision>
  <dcterms:created xsi:type="dcterms:W3CDTF">2022-12-12T13:03:27Z</dcterms:created>
  <dcterms:modified xsi:type="dcterms:W3CDTF">2023-10-03T09:18:14Z</dcterms:modified>
</cp:coreProperties>
</file>